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0.xml" ContentType="application/vnd.openxmlformats-officedocument.theme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theme/theme1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683" r:id="rId2"/>
    <p:sldMasterId id="2147483897" r:id="rId3"/>
    <p:sldMasterId id="2147483925" r:id="rId4"/>
    <p:sldMasterId id="2147483933" r:id="rId5"/>
    <p:sldMasterId id="2147483994" r:id="rId6"/>
    <p:sldMasterId id="2147484012" r:id="rId7"/>
    <p:sldMasterId id="2147484050" r:id="rId8"/>
    <p:sldMasterId id="2147484068" r:id="rId9"/>
    <p:sldMasterId id="2147484074" r:id="rId10"/>
    <p:sldMasterId id="2147484083" r:id="rId11"/>
    <p:sldMasterId id="2147484086" r:id="rId12"/>
    <p:sldMasterId id="2147484106" r:id="rId13"/>
    <p:sldMasterId id="2147484112" r:id="rId14"/>
    <p:sldMasterId id="2147484192" r:id="rId15"/>
    <p:sldMasterId id="2147484260" r:id="rId16"/>
  </p:sldMasterIdLst>
  <p:notesMasterIdLst>
    <p:notesMasterId r:id="rId52"/>
  </p:notesMasterIdLst>
  <p:handoutMasterIdLst>
    <p:handoutMasterId r:id="rId53"/>
  </p:handoutMasterIdLst>
  <p:sldIdLst>
    <p:sldId id="270" r:id="rId17"/>
    <p:sldId id="575" r:id="rId18"/>
    <p:sldId id="554" r:id="rId19"/>
    <p:sldId id="262" r:id="rId20"/>
    <p:sldId id="3053" r:id="rId21"/>
    <p:sldId id="581" r:id="rId22"/>
    <p:sldId id="3042" r:id="rId23"/>
    <p:sldId id="3033" r:id="rId24"/>
    <p:sldId id="3055" r:id="rId25"/>
    <p:sldId id="3056" r:id="rId26"/>
    <p:sldId id="3019" r:id="rId27"/>
    <p:sldId id="3054" r:id="rId28"/>
    <p:sldId id="3155" r:id="rId29"/>
    <p:sldId id="1069" r:id="rId30"/>
    <p:sldId id="3052" r:id="rId31"/>
    <p:sldId id="3048" r:id="rId32"/>
    <p:sldId id="2664" r:id="rId33"/>
    <p:sldId id="3046" r:id="rId34"/>
    <p:sldId id="937" r:id="rId35"/>
    <p:sldId id="3047" r:id="rId36"/>
    <p:sldId id="3049" r:id="rId37"/>
    <p:sldId id="3032" r:id="rId38"/>
    <p:sldId id="3031" r:id="rId39"/>
    <p:sldId id="261" r:id="rId40"/>
    <p:sldId id="2986" r:id="rId41"/>
    <p:sldId id="577" r:id="rId42"/>
    <p:sldId id="260" r:id="rId43"/>
    <p:sldId id="3156" r:id="rId44"/>
    <p:sldId id="3043" r:id="rId45"/>
    <p:sldId id="3050" r:id="rId46"/>
    <p:sldId id="265" r:id="rId47"/>
    <p:sldId id="3051" r:id="rId48"/>
    <p:sldId id="266" r:id="rId49"/>
    <p:sldId id="3044" r:id="rId50"/>
    <p:sldId id="267" r:id="rId51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683" userDrawn="1">
          <p15:clr>
            <a:srgbClr val="A4A3A4"/>
          </p15:clr>
        </p15:guide>
        <p15:guide id="6" orient="horz" pos="3680" userDrawn="1">
          <p15:clr>
            <a:srgbClr val="A4A3A4"/>
          </p15:clr>
        </p15:guide>
        <p15:guide id="7" pos="3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8EB"/>
    <a:srgbClr val="0000CC"/>
    <a:srgbClr val="888888"/>
    <a:srgbClr val="990000"/>
    <a:srgbClr val="03447C"/>
    <a:srgbClr val="054783"/>
    <a:srgbClr val="D9D9D9"/>
    <a:srgbClr val="FFFFFF"/>
    <a:srgbClr val="000000"/>
    <a:srgbClr val="E9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95739" autoAdjust="0"/>
  </p:normalViewPr>
  <p:slideViewPr>
    <p:cSldViewPr snapToGrid="0" snapToObjects="1">
      <p:cViewPr varScale="1">
        <p:scale>
          <a:sx n="103" d="100"/>
          <a:sy n="103" d="100"/>
        </p:scale>
        <p:origin x="192" y="656"/>
      </p:cViewPr>
      <p:guideLst>
        <p:guide pos="3683"/>
        <p:guide orient="horz" pos="3680"/>
        <p:guide pos="3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slide" Target="slides/slide34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slide" Target="slides/slide33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33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77a5591d_6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77a5591d_6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1pPr>
            <a:lvl2pPr marL="742950" indent="-28575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2pPr>
            <a:lvl3pPr marL="11430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3pPr>
            <a:lvl4pPr marL="16002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4pPr>
            <a:lvl5pPr marL="2057400" indent="-228600" defTabSz="911225" eaLnBrk="0" hangingPunct="0"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FrutigerNext LT Regular" pitchFamily="34" charset="0"/>
                <a:ea typeface="ＭＳ Ｐゴシック" panose="020B0600070205080204" pitchFamily="34" charset="-128"/>
              </a:defRPr>
            </a:lvl9pPr>
          </a:lstStyle>
          <a:p>
            <a:fld id="{2EC185F8-1C42-4663-A2E8-D13EBA620E98}" type="slidenum">
              <a:rPr lang="zh-CN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pPr/>
              <a:t>35</a:t>
            </a:fld>
            <a:endParaRPr lang="en-US" altLang="zh-CN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9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9883459e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9883459e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(notes) add hyperlinks with definitions 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Soundness: A Sound statement is a true statement whose composed sub-statements all accountably true, and the overall constructed statement also can be assessed to be true.</a:t>
            </a:r>
            <a:endParaRPr sz="1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degree of a statement to be sound is its Soundness assessment.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(The result has a outer boundary)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 sz="1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Termination 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(It will come to completion)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82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9883459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9883459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27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22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214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Category theory has become an important role in contemporary mathematics and theoretical computer science.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60503F2-DAEB-BA4C-A473-03AD228CD1B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36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42926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409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540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8733E-C4C9-8D4D-8DDA-CAB265AC05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60" y="1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797">
                <a:solidFill>
                  <a:srgbClr val="3E5D8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15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992" y="177300"/>
            <a:ext cx="11522780" cy="762511"/>
          </a:xfrm>
          <a:prstGeom prst="rect">
            <a:avLst/>
          </a:prstGeom>
        </p:spPr>
        <p:txBody>
          <a:bodyPr anchor="ctr" anchorCtr="0"/>
          <a:lstStyle>
            <a:lvl1pPr algn="l">
              <a:defRPr sz="2797" b="1"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1464451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75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389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175" y="1709739"/>
            <a:ext cx="105197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175" y="4589464"/>
            <a:ext cx="1051970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528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4611" y="1825625"/>
            <a:ext cx="5183624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47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6" y="365126"/>
            <a:ext cx="1051970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17" y="1681163"/>
            <a:ext cx="51598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117" y="2505075"/>
            <a:ext cx="5159802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4611" y="1681163"/>
            <a:ext cx="51852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4611" y="2505075"/>
            <a:ext cx="5185213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578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20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42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412816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L 形 17">
            <a:extLst>
              <a:ext uri="{FF2B5EF4-FFF2-40B4-BE49-F238E27FC236}">
                <a16:creationId xmlns:a16="http://schemas.microsoft.com/office/drawing/2014/main" id="{3049C48A-4CAE-8940-8A29-89DE0543DF4C}"/>
              </a:ext>
            </a:extLst>
          </p:cNvPr>
          <p:cNvSpPr/>
          <p:nvPr userDrawn="1"/>
        </p:nvSpPr>
        <p:spPr>
          <a:xfrm rot="5400000">
            <a:off x="5369529" y="2370740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17" y="457200"/>
            <a:ext cx="39337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213" y="987426"/>
            <a:ext cx="617461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17" y="2057400"/>
            <a:ext cx="39337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7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759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8309" y="365125"/>
            <a:ext cx="2629927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527" y="365125"/>
            <a:ext cx="7737322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7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5632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dirty="0">
                <a:solidFill>
                  <a:srgbClr val="1D1D1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6877551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763" y="252800"/>
            <a:ext cx="11365238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763" y="1536633"/>
            <a:ext cx="11365238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1024" y="6217623"/>
            <a:ext cx="731886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1654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8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4"/>
            <a:ext cx="11161453" cy="5031593"/>
          </a:xfrm>
        </p:spPr>
        <p:txBody>
          <a:bodyPr>
            <a:normAutofit/>
          </a:bodyPr>
          <a:lstStyle>
            <a:lvl1pPr marL="0" marR="0" indent="0" algn="l" defTabSz="1218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62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157" indent="-571157">
              <a:buFont typeface="Wingdings" panose="05000000000000000000" pitchFamily="2" charset="2"/>
              <a:buChar char="ü"/>
              <a:defRPr sz="2399"/>
            </a:lvl1pPr>
            <a:lvl2pPr marL="1066282" indent="-456926">
              <a:buFont typeface="Wingdings" panose="05000000000000000000" pitchFamily="2" charset="2"/>
              <a:buChar char="ü"/>
              <a:defRPr sz="1999"/>
            </a:lvl2pPr>
            <a:lvl3pPr marL="1675638" indent="-456926">
              <a:buFont typeface="Wingdings" panose="05000000000000000000" pitchFamily="2" charset="2"/>
              <a:buChar char="ü"/>
              <a:defRPr sz="1599"/>
            </a:lvl3pPr>
            <a:lvl4pPr marL="2170763" indent="-342694">
              <a:buFont typeface="Wingdings" panose="05000000000000000000" pitchFamily="2" charset="2"/>
              <a:buChar char="ü"/>
              <a:defRPr sz="1200"/>
            </a:lvl4pPr>
            <a:lvl5pPr marL="2780120" indent="-342694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45667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21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90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585" indent="-398304">
              <a:lnSpc>
                <a:spcPct val="70000"/>
              </a:lnSpc>
              <a:buFont typeface="+mj-lt"/>
              <a:buAutoNum type="arabicPeriod"/>
              <a:tabLst/>
              <a:defRPr sz="2199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12585" indent="-398304">
              <a:buFont typeface="+mj-lt"/>
              <a:buAutoNum type="arabicPeriod"/>
              <a:tabLst/>
              <a:defRPr/>
            </a:lvl2pPr>
            <a:lvl3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1" indent="0">
              <a:buFont typeface="+mj-lt"/>
              <a:buNone/>
              <a:tabLst/>
              <a:defRPr sz="2199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9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5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/>
            <a:r>
              <a:rPr kumimoji="1" lang="zh-CN" altLang="en-US" sz="3599" b="1" dirty="0">
                <a:solidFill>
                  <a:srgbClr val="C00000"/>
                </a:solidFill>
                <a:latin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0883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39" y="1"/>
            <a:ext cx="10977087" cy="86863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609681" y="1044334"/>
            <a:ext cx="10977404" cy="54883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78381236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04503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797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0216" y="364574"/>
            <a:ext cx="10519666" cy="702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35174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2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58184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3526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1999" b="1" baseline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2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1604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9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2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9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3" y="907583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39"/>
              </a:lnSpc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7" y="907094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199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399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5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71361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D1D1A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774657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6" y="165101"/>
            <a:ext cx="11161453" cy="888186"/>
          </a:xfr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17656" y="1269262"/>
            <a:ext cx="11161453" cy="503159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Regular 20 - 32 point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9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prstClr val="white"/>
                </a:solidFill>
                <a:latin typeface="Calibri" pitchFamily="34" charset="0"/>
              </a:rPr>
              <a:t>Page </a:t>
            </a:r>
            <a:fld id="{8023770D-7BC5-400C-9CD3-A37758D31559}" type="slidenum">
              <a:rPr lang="de-DE" altLang="zh-CN" smtClean="0">
                <a:solidFill>
                  <a:prstClr val="white"/>
                </a:solidFill>
                <a:latin typeface="Calibri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8495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1303" y="116635"/>
            <a:ext cx="10367725" cy="1362075"/>
          </a:xfr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>
              <a:buFont typeface="Arial" pitchFamily="34" charset="0"/>
              <a:buNone/>
              <a:defRPr lang="zh-CN" altLang="en-US" dirty="0">
                <a:latin typeface="+mj-lt"/>
                <a:ea typeface="黑体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12934" y="1714502"/>
            <a:ext cx="10370899" cy="4162425"/>
          </a:xfrm>
          <a:prstGeom prst="rect">
            <a:avLst/>
          </a:prstGeom>
        </p:spPr>
        <p:txBody>
          <a:bodyPr/>
          <a:lstStyle>
            <a:lvl1pPr marL="266593" indent="-266593">
              <a:buClr>
                <a:schemeClr val="tx1">
                  <a:lumMod val="65000"/>
                  <a:lumOff val="35000"/>
                </a:schemeClr>
              </a:buClr>
              <a:buSzPct val="70000"/>
              <a:buFont typeface="Wingdings" pitchFamily="2" charset="2"/>
              <a:buChar char="l"/>
              <a:defRPr sz="1999" b="0">
                <a:solidFill>
                  <a:srgbClr val="333333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753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9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6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6"/>
          <p:cNvSpPr>
            <a:spLocks noChangeArrowheads="1"/>
          </p:cNvSpPr>
          <p:nvPr userDrawn="1"/>
        </p:nvSpPr>
        <p:spPr bwMode="auto">
          <a:xfrm>
            <a:off x="11510876" y="6378470"/>
            <a:ext cx="685889" cy="462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de-DE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78344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00" dirty="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t>Page </a:t>
            </a:r>
            <a:fld id="{E68EC476-442B-4BB7-9603-F1440C241F3D}" type="slidenum">
              <a:rPr lang="de-DE" sz="1000">
                <a:solidFill>
                  <a:srgbClr val="000000"/>
                </a:solidFill>
                <a:latin typeface="FrutigerNext LT Light" pitchFamily="34" charset="0"/>
                <a:ea typeface="MS PGothic" pitchFamily="34" charset="-128"/>
              </a:rPr>
              <a:pPr defTabSz="783448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1000" dirty="0">
              <a:solidFill>
                <a:srgbClr val="000000"/>
              </a:solidFill>
              <a:latin typeface="FrutigerNext LT Light" pitchFamily="34" charset="0"/>
              <a:ea typeface="MS PGothic" pitchFamily="34" charset="-128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856612" y="6468968"/>
            <a:ext cx="314041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9137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HUAWEI TECHNOLOGIES CO.</a:t>
            </a:r>
            <a:r>
              <a:rPr lang="zh-CN" altLang="en-US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，</a:t>
            </a:r>
            <a:r>
              <a:rPr lang="en-US" altLang="zh-CN" sz="1399" dirty="0">
                <a:solidFill>
                  <a:srgbClr val="000000">
                    <a:lumMod val="65000"/>
                    <a:lumOff val="35000"/>
                  </a:srgbClr>
                </a:solidFill>
                <a:latin typeface="FrutigerNext LT Light" pitchFamily="34" charset="0"/>
                <a:ea typeface="MS PGothic" pitchFamily="34" charset="-128"/>
              </a:rPr>
              <a:t>LTD.</a:t>
            </a:r>
          </a:p>
        </p:txBody>
      </p:sp>
    </p:spTree>
    <p:extLst>
      <p:ext uri="{BB962C8B-B14F-4D97-AF65-F5344CB8AC3E}">
        <p14:creationId xmlns:p14="http://schemas.microsoft.com/office/powerpoint/2010/main" val="2012289726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94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74">
          <p15:clr>
            <a:srgbClr val="FBAE40"/>
          </p15:clr>
        </p15:guide>
        <p15:guide id="6" orient="horz" pos="70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7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Autofit/>
          </a:bodyPr>
          <a:lstStyle>
            <a:lvl1pPr algn="l">
              <a:defRPr>
                <a:solidFill>
                  <a:srgbClr val="C0000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idx="1"/>
          </p:nvPr>
        </p:nvSpPr>
        <p:spPr>
          <a:xfrm>
            <a:off x="609839" y="1044788"/>
            <a:ext cx="10977087" cy="5080848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>
            <a:lvl1pPr marL="571386" indent="-571386">
              <a:buFont typeface="Wingdings" panose="05000000000000000000" pitchFamily="2" charset="2"/>
              <a:buChar char="ü"/>
              <a:defRPr sz="2400"/>
            </a:lvl1pPr>
            <a:lvl2pPr marL="1066709" indent="-457109">
              <a:buFont typeface="Wingdings" panose="05000000000000000000" pitchFamily="2" charset="2"/>
              <a:buChar char="ü"/>
              <a:defRPr sz="2000"/>
            </a:lvl2pPr>
            <a:lvl3pPr marL="1676309" indent="-457109">
              <a:buFont typeface="Wingdings" panose="05000000000000000000" pitchFamily="2" charset="2"/>
              <a:buChar char="ü"/>
              <a:defRPr sz="1600"/>
            </a:lvl3pPr>
            <a:lvl4pPr marL="2171632" indent="-342831">
              <a:buFont typeface="Wingdings" panose="05000000000000000000" pitchFamily="2" charset="2"/>
              <a:buChar char="ü"/>
              <a:defRPr sz="1200"/>
            </a:lvl4pPr>
            <a:lvl5pPr marL="2781232" indent="-342831">
              <a:buFont typeface="Wingdings" panose="05000000000000000000" pitchFamily="2" charset="2"/>
              <a:buChar char="ü"/>
              <a:defRPr sz="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9606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>
            <a:off x="1029917" y="1360364"/>
            <a:ext cx="78773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7" y="63037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87"/>
            <a:r>
              <a:rPr kumimoji="1" lang="zh-CN" altLang="en-US" sz="3200" b="1" dirty="0">
                <a:solidFill>
                  <a:srgbClr val="E9002F">
                    <a:lumMod val="75000"/>
                  </a:srgbClr>
                </a:solidFill>
                <a:cs typeface="Microsoft YaHei" charset="-122"/>
              </a:rPr>
              <a:t>目录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30558" y="1756812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29917" y="253270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30558" y="330859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30558" y="4084483"/>
            <a:ext cx="10020300" cy="554037"/>
          </a:xfrm>
          <a:prstGeom prst="rect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点击插入提纲</a:t>
            </a:r>
          </a:p>
        </p:txBody>
      </p:sp>
    </p:spTree>
    <p:extLst>
      <p:ext uri="{BB962C8B-B14F-4D97-AF65-F5344CB8AC3E}">
        <p14:creationId xmlns:p14="http://schemas.microsoft.com/office/powerpoint/2010/main" val="2404696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365125"/>
            <a:ext cx="10520363" cy="50262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dirty="0"/>
              <a:t>XXX</a:t>
            </a:r>
            <a:r>
              <a:rPr lang="zh-CN" altLang="en-US" dirty="0"/>
              <a:t>汇报提纲</a:t>
            </a:r>
          </a:p>
        </p:txBody>
      </p:sp>
      <p:sp>
        <p:nvSpPr>
          <p:cNvPr id="3" name="图片占位符 63"/>
          <p:cNvSpPr>
            <a:spLocks noGrp="1"/>
          </p:cNvSpPr>
          <p:nvPr>
            <p:ph type="pic" sz="quarter" idx="10" hasCustomPrompt="1"/>
          </p:nvPr>
        </p:nvSpPr>
        <p:spPr>
          <a:xfrm>
            <a:off x="1266806" y="1804759"/>
            <a:ext cx="4122738" cy="3168000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/>
          <a:lstStyle>
            <a:lvl1pPr marL="0" indent="0">
              <a:buNone/>
              <a:defRPr sz="1400" baseline="0"/>
            </a:lvl1pPr>
          </a:lstStyle>
          <a:p>
            <a:r>
              <a:rPr lang="zh-CN" altLang="en-US" dirty="0"/>
              <a:t>点击插入图片</a:t>
            </a:r>
          </a:p>
        </p:txBody>
      </p:sp>
      <p:sp>
        <p:nvSpPr>
          <p:cNvPr id="4" name="文本占位符 65"/>
          <p:cNvSpPr>
            <a:spLocks noGrp="1"/>
          </p:cNvSpPr>
          <p:nvPr>
            <p:ph type="body" sz="quarter" idx="11" hasCustomPrompt="1"/>
          </p:nvPr>
        </p:nvSpPr>
        <p:spPr>
          <a:xfrm>
            <a:off x="5674233" y="1806223"/>
            <a:ext cx="5132388" cy="31273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anchor="ctr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2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点击插入提纲</a:t>
            </a:r>
            <a:endParaRPr lang="en-US" altLang="zh-CN" dirty="0"/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1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2</a:t>
            </a:r>
          </a:p>
          <a:p>
            <a:pPr marL="457154" lvl="0" indent="-457154" algn="l" defTabSz="914309" rtl="0" eaLnBrk="1" latinLnBrk="0" hangingPunct="1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3 </a:t>
            </a:r>
          </a:p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提纲</a:t>
            </a:r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54071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1：图表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65"/>
          <p:cNvSpPr>
            <a:spLocks noGrp="1"/>
          </p:cNvSpPr>
          <p:nvPr>
            <p:ph type="body" sz="quarter" idx="13" hasCustomPrompt="1"/>
          </p:nvPr>
        </p:nvSpPr>
        <p:spPr>
          <a:xfrm>
            <a:off x="6186708" y="1392072"/>
            <a:ext cx="5171855" cy="4107826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457154" marR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lang="zh-CN" altLang="en-US" sz="1400" b="0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8587" indent="-171433">
              <a:buFont typeface="Wingdings" panose="05000000000000000000" pitchFamily="2" charset="2"/>
              <a:buChar char="l"/>
              <a:defRPr/>
            </a:lvl2pPr>
            <a:lvl3pPr marL="1085741" indent="-171433">
              <a:buFont typeface="Wingdings" panose="05000000000000000000" pitchFamily="2" charset="2"/>
              <a:buChar char="l"/>
              <a:defRPr/>
            </a:lvl3pPr>
            <a:lvl4pPr marL="1542896" indent="-171433">
              <a:buFont typeface="Wingdings" panose="05000000000000000000" pitchFamily="2" charset="2"/>
              <a:buChar char="l"/>
              <a:defRPr/>
            </a:lvl4pPr>
            <a:lvl5pPr marL="2000050" indent="-171433">
              <a:buFont typeface="Wingdings" panose="05000000000000000000" pitchFamily="2" charset="2"/>
              <a:buChar char="l"/>
              <a:defRPr/>
            </a:lvl5pPr>
          </a:lstStyle>
          <a:p>
            <a:pPr marL="457154" marR="0" lvl="0" indent="-457154" algn="l" defTabSz="91430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点击插入内容</a:t>
            </a:r>
          </a:p>
        </p:txBody>
      </p:sp>
      <p:sp>
        <p:nvSpPr>
          <p:cNvPr id="13" name="图表占位符 12"/>
          <p:cNvSpPr>
            <a:spLocks noGrp="1"/>
          </p:cNvSpPr>
          <p:nvPr>
            <p:ph type="chart" sz="quarter" idx="14" hasCustomPrompt="1"/>
          </p:nvPr>
        </p:nvSpPr>
        <p:spPr>
          <a:xfrm>
            <a:off x="898404" y="1742911"/>
            <a:ext cx="4506819" cy="3349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点击插入图表</a:t>
            </a:r>
          </a:p>
        </p:txBody>
      </p:sp>
      <p:sp>
        <p:nvSpPr>
          <p:cNvPr id="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898404" y="1397146"/>
            <a:ext cx="4506818" cy="3175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98404" y="5228784"/>
            <a:ext cx="4506819" cy="317500"/>
          </a:xfrm>
          <a:prstGeom prst="rect">
            <a:avLst/>
          </a:prstGeom>
          <a:noFill/>
        </p:spPr>
        <p:txBody>
          <a:bodyPr/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图形说明</a:t>
            </a:r>
          </a:p>
        </p:txBody>
      </p:sp>
    </p:spTree>
    <p:extLst>
      <p:ext uri="{BB962C8B-B14F-4D97-AF65-F5344CB8AC3E}">
        <p14:creationId xmlns:p14="http://schemas.microsoft.com/office/powerpoint/2010/main" val="29071125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2：表格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表格占位符 6"/>
          <p:cNvSpPr>
            <a:spLocks noGrp="1"/>
          </p:cNvSpPr>
          <p:nvPr>
            <p:ph type="tbl" sz="quarter" idx="10" hasCustomPrompt="1"/>
          </p:nvPr>
        </p:nvSpPr>
        <p:spPr>
          <a:xfrm>
            <a:off x="838201" y="995789"/>
            <a:ext cx="10631181" cy="3662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点击添加表格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8200" y="4787902"/>
            <a:ext cx="10631182" cy="1384299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101051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概要或总结3：图+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图片占位符 47"/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1504946"/>
            <a:ext cx="5431567" cy="42552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17"/>
          </p:nvPr>
        </p:nvSpPr>
        <p:spPr>
          <a:xfrm>
            <a:off x="6473825" y="1504944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8" name="文本占位符 56"/>
          <p:cNvSpPr>
            <a:spLocks noGrp="1"/>
          </p:cNvSpPr>
          <p:nvPr>
            <p:ph type="body" sz="quarter" idx="18"/>
          </p:nvPr>
        </p:nvSpPr>
        <p:spPr>
          <a:xfrm>
            <a:off x="6473825" y="2051665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6473825" y="2950562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473825" y="3497283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473825" y="4374559"/>
            <a:ext cx="4884738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6473825" y="4921280"/>
            <a:ext cx="4884738" cy="8388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742358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1：图+文字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1" y="3627410"/>
            <a:ext cx="10684652" cy="13984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0" hasCustomPrompt="1"/>
          </p:nvPr>
        </p:nvSpPr>
        <p:spPr>
          <a:xfrm>
            <a:off x="107041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5" name="图片占位符 21"/>
          <p:cNvSpPr>
            <a:spLocks noGrp="1"/>
          </p:cNvSpPr>
          <p:nvPr>
            <p:ph type="pic" sz="quarter" idx="11" hasCustomPrompt="1"/>
          </p:nvPr>
        </p:nvSpPr>
        <p:spPr>
          <a:xfrm>
            <a:off x="9372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6" name="图片占位符 21"/>
          <p:cNvSpPr>
            <a:spLocks noGrp="1"/>
          </p:cNvSpPr>
          <p:nvPr>
            <p:ph type="pic" sz="quarter" idx="12" hasCustomPrompt="1"/>
          </p:nvPr>
        </p:nvSpPr>
        <p:spPr>
          <a:xfrm>
            <a:off x="6626774" y="1725927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27" name="图片占位符 21"/>
          <p:cNvSpPr>
            <a:spLocks noGrp="1"/>
          </p:cNvSpPr>
          <p:nvPr>
            <p:ph type="pic" sz="quarter" idx="13" hasCustomPrompt="1"/>
          </p:nvPr>
        </p:nvSpPr>
        <p:spPr>
          <a:xfrm>
            <a:off x="3848594" y="1728788"/>
            <a:ext cx="181610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zh-CN" altLang="en-US" dirty="0"/>
              <a:t>点击添加图</a:t>
            </a:r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47279" y="3497582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2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812004" y="3515826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3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87907" y="3503657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41454" y="3515826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1047280" y="4040481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1"/>
          </p:nvPr>
        </p:nvSpPr>
        <p:spPr>
          <a:xfrm>
            <a:off x="3812005" y="4039216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22"/>
          </p:nvPr>
        </p:nvSpPr>
        <p:spPr>
          <a:xfrm>
            <a:off x="6576730" y="4054297"/>
            <a:ext cx="2236788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23"/>
          </p:nvPr>
        </p:nvSpPr>
        <p:spPr>
          <a:xfrm>
            <a:off x="9332825" y="4050314"/>
            <a:ext cx="2190027" cy="1711325"/>
          </a:xfrm>
          <a:prstGeom prst="rect">
            <a:avLst/>
          </a:prstGeom>
        </p:spPr>
        <p:txBody>
          <a:bodyPr/>
          <a:lstStyle>
            <a:lvl1pPr marL="171433" indent="-171433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684652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649143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2：文字为主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33078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9"/>
          </p:nvPr>
        </p:nvSpPr>
        <p:spPr>
          <a:xfrm>
            <a:off x="3518675" y="1475760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3" name="文本占位符 40"/>
          <p:cNvSpPr>
            <a:spLocks noGrp="1"/>
          </p:cNvSpPr>
          <p:nvPr>
            <p:ph type="body" sz="quarter" idx="20"/>
          </p:nvPr>
        </p:nvSpPr>
        <p:spPr>
          <a:xfrm>
            <a:off x="6241658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4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9034435" y="1496554"/>
            <a:ext cx="2517775" cy="44805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1019623" y="1319560"/>
            <a:ext cx="1944687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15" hasCustomPrompt="1"/>
          </p:nvPr>
        </p:nvSpPr>
        <p:spPr>
          <a:xfrm>
            <a:off x="3784348" y="1337804"/>
            <a:ext cx="1944687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6560249" y="1325635"/>
            <a:ext cx="1944687" cy="31750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17" hasCustomPrompt="1"/>
          </p:nvPr>
        </p:nvSpPr>
        <p:spPr>
          <a:xfrm>
            <a:off x="9313798" y="1341978"/>
            <a:ext cx="1944687" cy="3175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点击增加文本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667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99633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3：分组分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782017" y="1229262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6258622" y="1227604"/>
            <a:ext cx="5111665" cy="51593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6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767110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7" name="文本占位符 40"/>
          <p:cNvSpPr>
            <a:spLocks noGrp="1"/>
          </p:cNvSpPr>
          <p:nvPr>
            <p:ph type="body" sz="quarter" idx="21"/>
          </p:nvPr>
        </p:nvSpPr>
        <p:spPr>
          <a:xfrm>
            <a:off x="6246899" y="1779341"/>
            <a:ext cx="5138294" cy="4275771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75758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4：文字陈述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占位符 56"/>
          <p:cNvSpPr>
            <a:spLocks noGrp="1"/>
          </p:cNvSpPr>
          <p:nvPr>
            <p:ph type="body" sz="quarter" idx="19"/>
          </p:nvPr>
        </p:nvSpPr>
        <p:spPr>
          <a:xfrm>
            <a:off x="838202" y="1142365"/>
            <a:ext cx="10720057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288388" y="3563204"/>
            <a:ext cx="5269871" cy="32879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40"/>
          <p:cNvSpPr>
            <a:spLocks noGrp="1"/>
          </p:cNvSpPr>
          <p:nvPr>
            <p:ph type="body" sz="quarter" idx="18"/>
          </p:nvPr>
        </p:nvSpPr>
        <p:spPr>
          <a:xfrm>
            <a:off x="838203" y="1482979"/>
            <a:ext cx="10720055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40"/>
          <p:cNvSpPr>
            <a:spLocks noGrp="1"/>
          </p:cNvSpPr>
          <p:nvPr>
            <p:ph type="body" sz="quarter" idx="22"/>
          </p:nvPr>
        </p:nvSpPr>
        <p:spPr>
          <a:xfrm>
            <a:off x="826480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280552" y="3891994"/>
            <a:ext cx="5285481" cy="1928436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720057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87525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及趋势分析5：技术演进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2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46363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766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2：分层型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38146"/>
            <a:ext cx="6798376" cy="4511669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7802253" y="1338146"/>
            <a:ext cx="3556310" cy="4511669"/>
          </a:xfrm>
          <a:prstGeom prst="rect">
            <a:avLst/>
          </a:prstGeom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46790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4：技术对比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80980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1" name="内容占位符 50"/>
          <p:cNvSpPr>
            <a:spLocks noGrp="1"/>
          </p:cNvSpPr>
          <p:nvPr>
            <p:ph sz="quarter" idx="11"/>
          </p:nvPr>
        </p:nvSpPr>
        <p:spPr>
          <a:xfrm>
            <a:off x="6534042" y="1800562"/>
            <a:ext cx="4665984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3" y="1100017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3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6534044" y="1095881"/>
            <a:ext cx="466598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365517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5：技术展开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43337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4470490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8097642" y="1265514"/>
            <a:ext cx="3237474" cy="45127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85292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861451"/>
            <a:ext cx="3237474" cy="26215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4"/>
            <a:ext cx="10515226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4479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6：技术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8"/>
            <a:ext cx="10520363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14843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7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434003"/>
            <a:ext cx="2749994" cy="445032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40"/>
          <p:cNvSpPr>
            <a:spLocks noGrp="1"/>
          </p:cNvSpPr>
          <p:nvPr>
            <p:ph type="body" sz="quarter" idx="23"/>
          </p:nvPr>
        </p:nvSpPr>
        <p:spPr>
          <a:xfrm>
            <a:off x="6338168" y="1418686"/>
            <a:ext cx="5143825" cy="64165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3606915" y="1440129"/>
            <a:ext cx="2678532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6338168" y="2137736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56"/>
          <p:cNvSpPr>
            <a:spLocks noGrp="1"/>
          </p:cNvSpPr>
          <p:nvPr>
            <p:ph type="body" sz="quarter" idx="25"/>
          </p:nvPr>
        </p:nvSpPr>
        <p:spPr>
          <a:xfrm>
            <a:off x="3606915" y="2135735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6338168" y="3475090"/>
            <a:ext cx="5143825" cy="1261957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0" name="文本占位符 56"/>
          <p:cNvSpPr>
            <a:spLocks noGrp="1"/>
          </p:cNvSpPr>
          <p:nvPr>
            <p:ph type="body" sz="quarter" idx="27"/>
          </p:nvPr>
        </p:nvSpPr>
        <p:spPr>
          <a:xfrm>
            <a:off x="3606915" y="3473089"/>
            <a:ext cx="2678532" cy="126395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6338168" y="4810443"/>
            <a:ext cx="5143825" cy="107388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56"/>
          <p:cNvSpPr>
            <a:spLocks noGrp="1"/>
          </p:cNvSpPr>
          <p:nvPr>
            <p:ph type="body" sz="quarter" idx="29"/>
          </p:nvPr>
        </p:nvSpPr>
        <p:spPr>
          <a:xfrm>
            <a:off x="3606915" y="4808442"/>
            <a:ext cx="2678532" cy="1075587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0487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8：左图右文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1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45900" y="4197509"/>
            <a:ext cx="3412665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0" y="5629033"/>
            <a:ext cx="10520364" cy="504093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1661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60DD1-8AC3-8F46-9D2D-BF81187F43FC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9：要素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内容占位符 50"/>
          <p:cNvSpPr>
            <a:spLocks noGrp="1"/>
          </p:cNvSpPr>
          <p:nvPr>
            <p:ph sz="quarter" idx="10"/>
          </p:nvPr>
        </p:nvSpPr>
        <p:spPr>
          <a:xfrm>
            <a:off x="838200" y="1324234"/>
            <a:ext cx="4430305" cy="4519617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5506075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5" name="文本占位符 56"/>
          <p:cNvSpPr>
            <a:spLocks noGrp="1"/>
          </p:cNvSpPr>
          <p:nvPr>
            <p:ph type="body" sz="quarter" idx="21"/>
          </p:nvPr>
        </p:nvSpPr>
        <p:spPr>
          <a:xfrm>
            <a:off x="8500521" y="1324235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5522071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7" name="文本占位符 56"/>
          <p:cNvSpPr>
            <a:spLocks noGrp="1"/>
          </p:cNvSpPr>
          <p:nvPr>
            <p:ph type="body" sz="quarter" idx="23"/>
          </p:nvPr>
        </p:nvSpPr>
        <p:spPr>
          <a:xfrm>
            <a:off x="8516517" y="3653260"/>
            <a:ext cx="2842046" cy="366455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5506076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5506076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8515357" y="174149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8515357" y="4064510"/>
            <a:ext cx="2842046" cy="1779343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38516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技术架构分析10：分组分解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56"/>
          <p:cNvSpPr>
            <a:spLocks noGrp="1"/>
          </p:cNvSpPr>
          <p:nvPr>
            <p:ph type="body" sz="quarter" idx="20"/>
          </p:nvPr>
        </p:nvSpPr>
        <p:spPr>
          <a:xfrm>
            <a:off x="838202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内容占位符 50"/>
          <p:cNvSpPr>
            <a:spLocks noGrp="1"/>
          </p:cNvSpPr>
          <p:nvPr>
            <p:ph sz="quarter" idx="21"/>
          </p:nvPr>
        </p:nvSpPr>
        <p:spPr>
          <a:xfrm>
            <a:off x="4530968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56"/>
          <p:cNvSpPr>
            <a:spLocks noGrp="1"/>
          </p:cNvSpPr>
          <p:nvPr>
            <p:ph type="body" sz="quarter" idx="22"/>
          </p:nvPr>
        </p:nvSpPr>
        <p:spPr>
          <a:xfrm>
            <a:off x="4530971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内容占位符 50"/>
          <p:cNvSpPr>
            <a:spLocks noGrp="1"/>
          </p:cNvSpPr>
          <p:nvPr>
            <p:ph sz="quarter" idx="23"/>
          </p:nvPr>
        </p:nvSpPr>
        <p:spPr>
          <a:xfrm>
            <a:off x="8187470" y="1809802"/>
            <a:ext cx="3171092" cy="4040015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56"/>
          <p:cNvSpPr>
            <a:spLocks noGrp="1"/>
          </p:cNvSpPr>
          <p:nvPr>
            <p:ph type="body" sz="quarter" idx="24"/>
          </p:nvPr>
        </p:nvSpPr>
        <p:spPr>
          <a:xfrm>
            <a:off x="8187473" y="1125417"/>
            <a:ext cx="3171091" cy="620209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326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图为背景，分区描述布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881" y="1279968"/>
            <a:ext cx="8131675" cy="4658502"/>
          </a:xfrm>
          <a:prstGeom prst="rect">
            <a:avLst/>
          </a:prstGeom>
        </p:spPr>
      </p:pic>
      <p:sp>
        <p:nvSpPr>
          <p:cNvPr id="53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4952582" y="2806639"/>
            <a:ext cx="3080628" cy="1001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0" indent="0" algn="ctr">
              <a:buNone/>
              <a:defRPr sz="16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4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838201" y="103850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5" name="文本占位符 40"/>
          <p:cNvSpPr>
            <a:spLocks noGrp="1"/>
          </p:cNvSpPr>
          <p:nvPr>
            <p:ph type="body" sz="quarter" idx="27"/>
          </p:nvPr>
        </p:nvSpPr>
        <p:spPr>
          <a:xfrm>
            <a:off x="3043516" y="1058870"/>
            <a:ext cx="259528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40"/>
          <p:cNvSpPr>
            <a:spLocks noGrp="1"/>
          </p:cNvSpPr>
          <p:nvPr>
            <p:ph type="body" sz="quarter" idx="28"/>
          </p:nvPr>
        </p:nvSpPr>
        <p:spPr>
          <a:xfrm>
            <a:off x="5808192" y="1065379"/>
            <a:ext cx="2541664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40"/>
          <p:cNvSpPr>
            <a:spLocks noGrp="1"/>
          </p:cNvSpPr>
          <p:nvPr>
            <p:ph type="body" sz="quarter" idx="29"/>
          </p:nvPr>
        </p:nvSpPr>
        <p:spPr>
          <a:xfrm>
            <a:off x="8604737" y="1085741"/>
            <a:ext cx="2755601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9" name="文本占位符 40"/>
          <p:cNvSpPr>
            <a:spLocks noGrp="1"/>
          </p:cNvSpPr>
          <p:nvPr>
            <p:ph type="body" sz="quarter" idx="30"/>
          </p:nvPr>
        </p:nvSpPr>
        <p:spPr>
          <a:xfrm>
            <a:off x="853177" y="4967269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0" name="文本占位符 40"/>
          <p:cNvSpPr>
            <a:spLocks noGrp="1"/>
          </p:cNvSpPr>
          <p:nvPr>
            <p:ph type="body" sz="quarter" idx="31"/>
          </p:nvPr>
        </p:nvSpPr>
        <p:spPr>
          <a:xfrm>
            <a:off x="3058493" y="4987631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40"/>
          <p:cNvSpPr>
            <a:spLocks noGrp="1"/>
          </p:cNvSpPr>
          <p:nvPr>
            <p:ph type="body" sz="quarter" idx="32"/>
          </p:nvPr>
        </p:nvSpPr>
        <p:spPr>
          <a:xfrm>
            <a:off x="5352346" y="4994140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40"/>
          <p:cNvSpPr>
            <a:spLocks noGrp="1"/>
          </p:cNvSpPr>
          <p:nvPr>
            <p:ph type="body" sz="quarter" idx="33"/>
          </p:nvPr>
        </p:nvSpPr>
        <p:spPr>
          <a:xfrm>
            <a:off x="7557662" y="501450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3" name="文本占位符 40"/>
          <p:cNvSpPr>
            <a:spLocks noGrp="1"/>
          </p:cNvSpPr>
          <p:nvPr>
            <p:ph type="body" sz="quarter" idx="34"/>
          </p:nvPr>
        </p:nvSpPr>
        <p:spPr>
          <a:xfrm>
            <a:off x="848147" y="205312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40"/>
          <p:cNvSpPr>
            <a:spLocks noGrp="1"/>
          </p:cNvSpPr>
          <p:nvPr>
            <p:ph type="body" sz="quarter" idx="35"/>
          </p:nvPr>
        </p:nvSpPr>
        <p:spPr>
          <a:xfrm>
            <a:off x="849923" y="3035317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文本占位符 40"/>
          <p:cNvSpPr>
            <a:spLocks noGrp="1"/>
          </p:cNvSpPr>
          <p:nvPr>
            <p:ph type="body" sz="quarter" idx="36"/>
          </p:nvPr>
        </p:nvSpPr>
        <p:spPr>
          <a:xfrm>
            <a:off x="848190" y="4009633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40"/>
          <p:cNvSpPr>
            <a:spLocks noGrp="1"/>
          </p:cNvSpPr>
          <p:nvPr>
            <p:ph type="body" sz="quarter" idx="37"/>
          </p:nvPr>
        </p:nvSpPr>
        <p:spPr>
          <a:xfrm>
            <a:off x="9319591" y="206939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7" name="文本占位符 40"/>
          <p:cNvSpPr>
            <a:spLocks noGrp="1"/>
          </p:cNvSpPr>
          <p:nvPr>
            <p:ph type="body" sz="quarter" idx="38"/>
          </p:nvPr>
        </p:nvSpPr>
        <p:spPr>
          <a:xfrm>
            <a:off x="9321367" y="3051582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8" name="文本占位符 40"/>
          <p:cNvSpPr>
            <a:spLocks noGrp="1"/>
          </p:cNvSpPr>
          <p:nvPr>
            <p:ph type="body" sz="quarter" idx="39"/>
          </p:nvPr>
        </p:nvSpPr>
        <p:spPr>
          <a:xfrm>
            <a:off x="9319634" y="4025898"/>
            <a:ext cx="2038972" cy="909163"/>
          </a:xfrm>
          <a:prstGeom prst="rect">
            <a:avLst/>
          </a:prstGeom>
          <a:solidFill>
            <a:schemeClr val="tx2">
              <a:lumMod val="95000"/>
              <a:alpha val="50000"/>
            </a:schemeClr>
          </a:solidFill>
          <a:ln>
            <a:noFill/>
          </a:ln>
        </p:spPr>
        <p:txBody>
          <a:bodyPr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381543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1：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33492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2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000777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6" name="内容占位符 50"/>
          <p:cNvSpPr>
            <a:spLocks noGrp="1"/>
          </p:cNvSpPr>
          <p:nvPr>
            <p:ph sz="quarter" idx="13"/>
          </p:nvPr>
        </p:nvSpPr>
        <p:spPr>
          <a:xfrm>
            <a:off x="2996155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5126946" y="2825249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48" name="内容占位符 50"/>
          <p:cNvSpPr>
            <a:spLocks noGrp="1"/>
          </p:cNvSpPr>
          <p:nvPr>
            <p:ph sz="quarter" idx="15"/>
          </p:nvPr>
        </p:nvSpPr>
        <p:spPr>
          <a:xfrm>
            <a:off x="5122324" y="119318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7255704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0" name="内容占位符 50"/>
          <p:cNvSpPr>
            <a:spLocks noGrp="1"/>
          </p:cNvSpPr>
          <p:nvPr>
            <p:ph sz="quarter" idx="17"/>
          </p:nvPr>
        </p:nvSpPr>
        <p:spPr>
          <a:xfrm>
            <a:off x="7251082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18"/>
          </p:nvPr>
        </p:nvSpPr>
        <p:spPr>
          <a:xfrm>
            <a:off x="9381873" y="2820688"/>
            <a:ext cx="1974101" cy="3267189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anchor="ctr" anchorCtr="0"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2" name="内容占位符 50"/>
          <p:cNvSpPr>
            <a:spLocks noGrp="1"/>
          </p:cNvSpPr>
          <p:nvPr>
            <p:ph sz="quarter" idx="19"/>
          </p:nvPr>
        </p:nvSpPr>
        <p:spPr>
          <a:xfrm>
            <a:off x="9377251" y="1179290"/>
            <a:ext cx="1978723" cy="15947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01370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2：图+文字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376047"/>
            <a:ext cx="6983254" cy="407518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40"/>
          <p:cNvSpPr>
            <a:spLocks noGrp="1"/>
          </p:cNvSpPr>
          <p:nvPr>
            <p:ph type="body" sz="quarter" idx="24"/>
          </p:nvPr>
        </p:nvSpPr>
        <p:spPr>
          <a:xfrm>
            <a:off x="7936524" y="13648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40"/>
          <p:cNvSpPr>
            <a:spLocks noGrp="1"/>
          </p:cNvSpPr>
          <p:nvPr>
            <p:ph type="body" sz="quarter" idx="25"/>
          </p:nvPr>
        </p:nvSpPr>
        <p:spPr>
          <a:xfrm>
            <a:off x="7936524" y="2777075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40"/>
          <p:cNvSpPr>
            <a:spLocks noGrp="1"/>
          </p:cNvSpPr>
          <p:nvPr>
            <p:ph type="body" sz="quarter" idx="26"/>
          </p:nvPr>
        </p:nvSpPr>
        <p:spPr>
          <a:xfrm>
            <a:off x="7920500" y="4197509"/>
            <a:ext cx="3422040" cy="1261957"/>
          </a:xfrm>
          <a:prstGeom prst="rect">
            <a:avLst/>
          </a:prstGeom>
          <a:noFill/>
          <a:ln>
            <a:solidFill>
              <a:schemeClr val="bg1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8282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4：技术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内容占位符 50"/>
          <p:cNvSpPr>
            <a:spLocks noGrp="1"/>
          </p:cNvSpPr>
          <p:nvPr>
            <p:ph sz="quarter" idx="10"/>
          </p:nvPr>
        </p:nvSpPr>
        <p:spPr>
          <a:xfrm>
            <a:off x="843337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3" name="内容占位符 50"/>
          <p:cNvSpPr>
            <a:spLocks noGrp="1"/>
          </p:cNvSpPr>
          <p:nvPr>
            <p:ph sz="quarter" idx="23"/>
          </p:nvPr>
        </p:nvSpPr>
        <p:spPr>
          <a:xfrm>
            <a:off x="4470490" y="127124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4" name="内容占位符 50"/>
          <p:cNvSpPr>
            <a:spLocks noGrp="1"/>
          </p:cNvSpPr>
          <p:nvPr>
            <p:ph sz="quarter" idx="24"/>
          </p:nvPr>
        </p:nvSpPr>
        <p:spPr>
          <a:xfrm>
            <a:off x="8121089" y="1279771"/>
            <a:ext cx="3237474" cy="320320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43338" y="4593555"/>
            <a:ext cx="10515226" cy="1450407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89474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策略5：分层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内容占位符 50"/>
          <p:cNvSpPr>
            <a:spLocks noGrp="1"/>
          </p:cNvSpPr>
          <p:nvPr>
            <p:ph sz="quarter" idx="10"/>
          </p:nvPr>
        </p:nvSpPr>
        <p:spPr>
          <a:xfrm>
            <a:off x="838201" y="1031877"/>
            <a:ext cx="10520363" cy="383381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46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19891" y="4976435"/>
            <a:ext cx="10538672" cy="941502"/>
          </a:xfrm>
          <a:prstGeom prst="rect">
            <a:avLst/>
          </a:prstGeom>
        </p:spPr>
        <p:txBody>
          <a:bodyPr/>
          <a:lstStyle>
            <a:lvl1pPr marL="285721" indent="-285721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20363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1316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建议、决策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826478" y="1449535"/>
            <a:ext cx="10717823" cy="4435451"/>
            <a:chOff x="431515" y="1456045"/>
            <a:chExt cx="10960885" cy="42615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1515" y="1456045"/>
              <a:ext cx="10960884" cy="4261524"/>
            </a:xfrm>
            <a:custGeom>
              <a:avLst/>
              <a:gdLst>
                <a:gd name="connsiteX0" fmla="*/ 0 w 9160565"/>
                <a:gd name="connsiteY0" fmla="*/ 0 h 4261524"/>
                <a:gd name="connsiteX1" fmla="*/ 9160565 w 9160565"/>
                <a:gd name="connsiteY1" fmla="*/ 0 h 4261524"/>
                <a:gd name="connsiteX2" fmla="*/ 9160565 w 9160565"/>
                <a:gd name="connsiteY2" fmla="*/ 4261524 h 4261524"/>
                <a:gd name="connsiteX3" fmla="*/ 9072926 w 9160565"/>
                <a:gd name="connsiteY3" fmla="*/ 4261524 h 4261524"/>
                <a:gd name="connsiteX4" fmla="*/ 8674941 w 9160565"/>
                <a:gd name="connsiteY4" fmla="*/ 4239291 h 4261524"/>
                <a:gd name="connsiteX5" fmla="*/ 2478869 w 9160565"/>
                <a:gd name="connsiteY5" fmla="*/ 3329847 h 4261524"/>
                <a:gd name="connsiteX6" fmla="*/ 141526 w 9160565"/>
                <a:gd name="connsiteY6" fmla="*/ 3690946 h 4261524"/>
                <a:gd name="connsiteX7" fmla="*/ 0 w 9160565"/>
                <a:gd name="connsiteY7" fmla="*/ 3741647 h 42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60565" h="4261524">
                  <a:moveTo>
                    <a:pt x="0" y="0"/>
                  </a:moveTo>
                  <a:lnTo>
                    <a:pt x="9160565" y="0"/>
                  </a:lnTo>
                  <a:lnTo>
                    <a:pt x="9160565" y="4261524"/>
                  </a:lnTo>
                  <a:lnTo>
                    <a:pt x="9072926" y="4261524"/>
                  </a:lnTo>
                  <a:lnTo>
                    <a:pt x="8674941" y="4239291"/>
                  </a:lnTo>
                  <a:cubicBezTo>
                    <a:pt x="6792959" y="4082393"/>
                    <a:pt x="4646700" y="3326875"/>
                    <a:pt x="2478869" y="3329847"/>
                  </a:cubicBezTo>
                  <a:cubicBezTo>
                    <a:pt x="1698778" y="3330917"/>
                    <a:pt x="915894" y="3430204"/>
                    <a:pt x="141526" y="3690946"/>
                  </a:cubicBezTo>
                  <a:lnTo>
                    <a:pt x="0" y="3741647"/>
                  </a:lnTo>
                  <a:close/>
                </a:path>
              </a:pathLst>
            </a:custGeom>
          </p:spPr>
        </p:pic>
        <p:sp>
          <p:nvSpPr>
            <p:cNvPr id="7" name="ïṩḻîḍe"/>
            <p:cNvSpPr/>
            <p:nvPr/>
          </p:nvSpPr>
          <p:spPr>
            <a:xfrm>
              <a:off x="431516" y="1456045"/>
              <a:ext cx="10960884" cy="3872419"/>
            </a:xfrm>
            <a:custGeom>
              <a:avLst/>
              <a:gdLst>
                <a:gd name="connsiteX0" fmla="*/ 20636 w 46816955"/>
                <a:gd name="connsiteY0" fmla="*/ 0 h 21485320"/>
                <a:gd name="connsiteX1" fmla="*/ 46816955 w 46816955"/>
                <a:gd name="connsiteY1" fmla="*/ 0 h 21485320"/>
                <a:gd name="connsiteX2" fmla="*/ 46816955 w 46816955"/>
                <a:gd name="connsiteY2" fmla="*/ 11114 h 21485320"/>
                <a:gd name="connsiteX3" fmla="*/ 46816955 w 46816955"/>
                <a:gd name="connsiteY3" fmla="*/ 7385453 h 21485320"/>
                <a:gd name="connsiteX4" fmla="*/ 46816955 w 46816955"/>
                <a:gd name="connsiteY4" fmla="*/ 7639874 h 21485320"/>
                <a:gd name="connsiteX5" fmla="*/ 46816955 w 46816955"/>
                <a:gd name="connsiteY5" fmla="*/ 8741664 h 21485320"/>
                <a:gd name="connsiteX6" fmla="*/ 46816955 w 46816955"/>
                <a:gd name="connsiteY6" fmla="*/ 20296588 h 21485320"/>
                <a:gd name="connsiteX7" fmla="*/ 46217883 w 46816955"/>
                <a:gd name="connsiteY7" fmla="*/ 20487596 h 21485320"/>
                <a:gd name="connsiteX8" fmla="*/ 14692522 w 46816955"/>
                <a:gd name="connsiteY8" fmla="*/ 16453010 h 21485320"/>
                <a:gd name="connsiteX9" fmla="*/ 0 w 46816955"/>
                <a:gd name="connsiteY9" fmla="*/ 21485320 h 21485320"/>
                <a:gd name="connsiteX10" fmla="*/ 0 w 46816955"/>
                <a:gd name="connsiteY10" fmla="*/ 8741664 h 21485320"/>
                <a:gd name="connsiteX11" fmla="*/ 0 w 46816955"/>
                <a:gd name="connsiteY11" fmla="*/ 7385453 h 21485320"/>
                <a:gd name="connsiteX12" fmla="*/ 0 w 46816955"/>
                <a:gd name="connsiteY12" fmla="*/ 11114 h 21485320"/>
                <a:gd name="connsiteX13" fmla="*/ 20636 w 46816955"/>
                <a:gd name="connsiteY13" fmla="*/ 11114 h 2148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816955" h="21485320">
                  <a:moveTo>
                    <a:pt x="20636" y="0"/>
                  </a:moveTo>
                  <a:lnTo>
                    <a:pt x="46816955" y="0"/>
                  </a:lnTo>
                  <a:lnTo>
                    <a:pt x="46816955" y="11114"/>
                  </a:lnTo>
                  <a:lnTo>
                    <a:pt x="46816955" y="7385453"/>
                  </a:lnTo>
                  <a:lnTo>
                    <a:pt x="46816955" y="7639874"/>
                  </a:lnTo>
                  <a:lnTo>
                    <a:pt x="46816955" y="8741664"/>
                  </a:lnTo>
                  <a:lnTo>
                    <a:pt x="46816955" y="20296588"/>
                  </a:lnTo>
                  <a:lnTo>
                    <a:pt x="46217883" y="20487596"/>
                  </a:lnTo>
                  <a:cubicBezTo>
                    <a:pt x="37375891" y="23076520"/>
                    <a:pt x="26109951" y="16433430"/>
                    <a:pt x="14692522" y="16453010"/>
                  </a:cubicBezTo>
                  <a:cubicBezTo>
                    <a:pt x="9762267" y="16461466"/>
                    <a:pt x="4803768" y="17712288"/>
                    <a:pt x="0" y="21485320"/>
                  </a:cubicBezTo>
                  <a:lnTo>
                    <a:pt x="0" y="8741664"/>
                  </a:lnTo>
                  <a:lnTo>
                    <a:pt x="0" y="7385453"/>
                  </a:lnTo>
                  <a:lnTo>
                    <a:pt x="0" y="11114"/>
                  </a:lnTo>
                  <a:lnTo>
                    <a:pt x="20636" y="11114"/>
                  </a:lnTo>
                  <a:close/>
                </a:path>
              </a:pathLst>
            </a:custGeom>
            <a:solidFill>
              <a:schemeClr val="tx2">
                <a:lumMod val="95000"/>
                <a:alpha val="70000"/>
              </a:schemeClr>
            </a:solidFill>
            <a:ln w="3175">
              <a:noFill/>
              <a:prstDash val="sysDash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87"/>
              <a:endParaRPr lang="en-US" sz="2800" b="1">
                <a:solidFill>
                  <a:srgbClr val="666666"/>
                </a:solidFill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íṣļíḓé"/>
          <p:cNvSpPr/>
          <p:nvPr userDrawn="1"/>
        </p:nvSpPr>
        <p:spPr bwMode="auto">
          <a:xfrm>
            <a:off x="4470246" y="4269975"/>
            <a:ext cx="6915375" cy="1752164"/>
          </a:xfrm>
          <a:custGeom>
            <a:avLst/>
            <a:gdLst>
              <a:gd name="T0" fmla="*/ 0 w 1250"/>
              <a:gd name="T1" fmla="*/ 24 h 305"/>
              <a:gd name="T2" fmla="*/ 1250 w 1250"/>
              <a:gd name="T3" fmla="*/ 186 h 305"/>
              <a:gd name="T4" fmla="*/ 0 w 1250"/>
              <a:gd name="T5" fmla="*/ 24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50" h="305">
                <a:moveTo>
                  <a:pt x="0" y="24"/>
                </a:moveTo>
                <a:cubicBezTo>
                  <a:pt x="389" y="21"/>
                  <a:pt x="900" y="305"/>
                  <a:pt x="1250" y="186"/>
                </a:cubicBezTo>
                <a:cubicBezTo>
                  <a:pt x="856" y="265"/>
                  <a:pt x="425" y="0"/>
                  <a:pt x="0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 sz="1800">
              <a:solidFill>
                <a:srgbClr val="1D1D1A"/>
              </a:solidFill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826477" y="1462740"/>
            <a:ext cx="10717823" cy="4384145"/>
          </a:xfrm>
          <a:prstGeom prst="rect">
            <a:avLst/>
          </a:prstGeom>
        </p:spPr>
        <p:txBody>
          <a:bodyPr/>
          <a:lstStyle>
            <a:lvl1pPr marL="285721" indent="-285721">
              <a:lnSpc>
                <a:spcPct val="2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0"/>
            <a:r>
              <a:rPr lang="en-US" altLang="zh-CN" dirty="0"/>
              <a:t>XXX</a:t>
            </a:r>
          </a:p>
          <a:p>
            <a:pPr lvl="0"/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706099" cy="446638"/>
          </a:xfrm>
          <a:prstGeom prst="rect">
            <a:avLst/>
          </a:prstGeom>
        </p:spPr>
        <p:txBody>
          <a:bodyPr/>
          <a:lstStyle>
            <a:lvl1pPr algn="l" defTabSz="11876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1128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916954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74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131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3050"/>
            <a:ext cx="10740640" cy="99340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1059791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97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179808"/>
            <a:ext cx="10980000" cy="468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000" y="720000"/>
            <a:ext cx="10980000" cy="5040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3DB258A4-DA9C-44CA-845E-816961130302}" type="slidenum">
              <a:rPr lang="de-DE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244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102" y="112363"/>
            <a:ext cx="11342766" cy="840659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990000"/>
                </a:solidFill>
                <a:latin typeface="黑体" pitchFamily="49" charset="-122"/>
                <a:ea typeface="黑体" pitchFamily="49" charset="-122"/>
                <a:cs typeface="Arial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5717504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6" y="456135"/>
            <a:ext cx="10740639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9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48619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2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86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575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09" marR="0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575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4pPr>
            <a:lvl5pPr marL="525627" indent="-171086">
              <a:buFont typeface="Arial" panose="020B0604020202020204" pitchFamily="34" charset="0"/>
              <a:buChar char="•"/>
              <a:tabLst>
                <a:tab pos="1207906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86" marR="0" lvl="1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09" marR="0" lvl="2" indent="-168204" algn="l" defTabSz="11872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575" algn="ctr"/>
              </a:tabLst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0145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jpe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1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image" Target="../media/image23.tiff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4.tif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tif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e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8B5C1-4D37-8442-902D-D86F9BBDE2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51" y="5970991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  <p:sldLayoutId id="2147483923" r:id="rId5"/>
    <p:sldLayoutId id="21474839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3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6684" y="5970032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034" rtl="0" eaLnBrk="1" latinLnBrk="0" hangingPunct="1">
        <a:lnSpc>
          <a:spcPts val="3439"/>
        </a:lnSpc>
        <a:spcBef>
          <a:spcPct val="0"/>
        </a:spcBef>
        <a:buNone/>
        <a:defRPr sz="3199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034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017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034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051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068" indent="0" algn="l" defTabSz="914034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79" descr="d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6224590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Text Box 8"/>
          <p:cNvSpPr txBox="1">
            <a:spLocks noChangeArrowheads="1"/>
          </p:cNvSpPr>
          <p:nvPr/>
        </p:nvSpPr>
        <p:spPr bwMode="auto">
          <a:xfrm>
            <a:off x="1007928" y="6451600"/>
            <a:ext cx="26813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80114" bIns="0">
            <a:spAutoFit/>
          </a:bodyPr>
          <a:lstStyle>
            <a:lvl1pPr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0168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HUAWEI TECHNOLOGIES CO., LTD.</a:t>
            </a:r>
          </a:p>
        </p:txBody>
      </p:sp>
      <p:pic>
        <p:nvPicPr>
          <p:cNvPr id="10244" name="Picture 9" descr="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5746" y="6386515"/>
            <a:ext cx="1749050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1007928" y="325440"/>
            <a:ext cx="10180909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64" rIns="80129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48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7928" y="1628777"/>
            <a:ext cx="10180909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0142" tIns="40070" rIns="80142" bIns="400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49" name="Rectangle 15"/>
          <p:cNvSpPr>
            <a:spLocks noChangeArrowheads="1"/>
          </p:cNvSpPr>
          <p:nvPr/>
        </p:nvSpPr>
        <p:spPr bwMode="auto">
          <a:xfrm>
            <a:off x="-2604517" y="692150"/>
            <a:ext cx="2460528" cy="550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:32-35pt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Medium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中文标题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:30-32pt 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R153 G0 B0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黑体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英文正文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:20-22pt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 :18pt  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内部使用字体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FrutigerNext LT Regular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外部使用字体 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 Arial</a:t>
            </a:r>
          </a:p>
          <a:p>
            <a:pPr marL="342900" indent="-342900" algn="r" defTabSz="914400" eaLnBrk="0" fontAlgn="base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zh-CN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中文正文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:18-20pt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子目录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(2-5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级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):18pt 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颜色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黑色</a:t>
            </a:r>
          </a:p>
          <a:p>
            <a:pPr marL="342900" indent="-342900" algn="r" defTabSz="914400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字体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: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细黑体</a:t>
            </a:r>
            <a:r>
              <a:rPr lang="zh-CN" altLang="en-US" sz="1100" b="1">
                <a:solidFill>
                  <a:srgbClr val="FFFFFF"/>
                </a:solidFill>
                <a:latin typeface="Arial" pitchFamily="34" charset="0"/>
              </a:rPr>
              <a:t> </a:t>
            </a:r>
          </a:p>
        </p:txBody>
      </p:sp>
      <p:grpSp>
        <p:nvGrpSpPr>
          <p:cNvPr id="10250" name="Group 16"/>
          <p:cNvGrpSpPr>
            <a:grpSpLocks/>
          </p:cNvGrpSpPr>
          <p:nvPr/>
        </p:nvGrpSpPr>
        <p:grpSpPr bwMode="auto">
          <a:xfrm>
            <a:off x="12438159" y="3511550"/>
            <a:ext cx="1226030" cy="3224212"/>
            <a:chOff x="5839" y="2251"/>
            <a:chExt cx="579" cy="2031"/>
          </a:xfrm>
        </p:grpSpPr>
        <p:sp>
          <p:nvSpPr>
            <p:cNvPr id="10253" name="Rectangle 17"/>
            <p:cNvSpPr>
              <a:spLocks noChangeArrowheads="1"/>
            </p:cNvSpPr>
            <p:nvPr userDrawn="1"/>
          </p:nvSpPr>
          <p:spPr bwMode="auto">
            <a:xfrm>
              <a:off x="5839" y="3143"/>
              <a:ext cx="579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25" tIns="45712" rIns="91425" bIns="45712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grpSp>
          <p:nvGrpSpPr>
            <p:cNvPr id="10254" name="Group 18"/>
            <p:cNvGrpSpPr>
              <a:grpSpLocks/>
            </p:cNvGrpSpPr>
            <p:nvPr userDrawn="1"/>
          </p:nvGrpSpPr>
          <p:grpSpPr bwMode="auto">
            <a:xfrm>
              <a:off x="5893" y="2387"/>
              <a:ext cx="466" cy="115"/>
              <a:chOff x="5893" y="2387"/>
              <a:chExt cx="466" cy="115"/>
            </a:xfrm>
          </p:grpSpPr>
          <p:sp>
            <p:nvSpPr>
              <p:cNvPr id="10315" name="Rectangle 19"/>
              <p:cNvSpPr>
                <a:spLocks noChangeArrowheads="1"/>
              </p:cNvSpPr>
              <p:nvPr userDrawn="1"/>
            </p:nvSpPr>
            <p:spPr bwMode="auto">
              <a:xfrm flipV="1">
                <a:off x="6010" y="2387"/>
                <a:ext cx="116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6" name="Rectangle 20"/>
              <p:cNvSpPr>
                <a:spLocks noChangeArrowheads="1"/>
              </p:cNvSpPr>
              <p:nvPr userDrawn="1"/>
            </p:nvSpPr>
            <p:spPr bwMode="auto">
              <a:xfrm flipV="1">
                <a:off x="6126" y="2387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7" name="Rectangle 21"/>
              <p:cNvSpPr>
                <a:spLocks noChangeArrowheads="1"/>
              </p:cNvSpPr>
              <p:nvPr userDrawn="1"/>
            </p:nvSpPr>
            <p:spPr bwMode="auto">
              <a:xfrm flipV="1">
                <a:off x="6242" y="2387"/>
                <a:ext cx="117" cy="115"/>
              </a:xfrm>
              <a:prstGeom prst="rect">
                <a:avLst/>
              </a:prstGeom>
              <a:solidFill>
                <a:srgbClr val="99660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8" name="Rectangle 22"/>
              <p:cNvSpPr>
                <a:spLocks noChangeArrowheads="1"/>
              </p:cNvSpPr>
              <p:nvPr userDrawn="1"/>
            </p:nvSpPr>
            <p:spPr bwMode="auto">
              <a:xfrm flipV="1">
                <a:off x="5893" y="2387"/>
                <a:ext cx="117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5" name="Group 23"/>
            <p:cNvGrpSpPr>
              <a:grpSpLocks/>
            </p:cNvGrpSpPr>
            <p:nvPr userDrawn="1"/>
          </p:nvGrpSpPr>
          <p:grpSpPr bwMode="auto">
            <a:xfrm>
              <a:off x="5893" y="2523"/>
              <a:ext cx="466" cy="115"/>
              <a:chOff x="5893" y="2523"/>
              <a:chExt cx="466" cy="115"/>
            </a:xfrm>
          </p:grpSpPr>
          <p:sp>
            <p:nvSpPr>
              <p:cNvPr id="10311" name="Rectangle 24"/>
              <p:cNvSpPr>
                <a:spLocks noChangeArrowheads="1"/>
              </p:cNvSpPr>
              <p:nvPr userDrawn="1"/>
            </p:nvSpPr>
            <p:spPr bwMode="auto">
              <a:xfrm flipV="1">
                <a:off x="6010" y="2523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2" name="Rectangle 25"/>
              <p:cNvSpPr>
                <a:spLocks noChangeArrowheads="1"/>
              </p:cNvSpPr>
              <p:nvPr userDrawn="1"/>
            </p:nvSpPr>
            <p:spPr bwMode="auto">
              <a:xfrm flipV="1">
                <a:off x="6126" y="2523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3" name="Rectangle 26"/>
              <p:cNvSpPr>
                <a:spLocks noChangeArrowheads="1"/>
              </p:cNvSpPr>
              <p:nvPr userDrawn="1"/>
            </p:nvSpPr>
            <p:spPr bwMode="auto">
              <a:xfrm flipV="1">
                <a:off x="6242" y="2523"/>
                <a:ext cx="117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4" name="Rectangle 27"/>
              <p:cNvSpPr>
                <a:spLocks noChangeArrowheads="1"/>
              </p:cNvSpPr>
              <p:nvPr userDrawn="1"/>
            </p:nvSpPr>
            <p:spPr bwMode="auto">
              <a:xfrm flipV="1">
                <a:off x="5893" y="2523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6" name="Group 28"/>
            <p:cNvGrpSpPr>
              <a:grpSpLocks/>
            </p:cNvGrpSpPr>
            <p:nvPr userDrawn="1"/>
          </p:nvGrpSpPr>
          <p:grpSpPr bwMode="auto">
            <a:xfrm>
              <a:off x="5893" y="2659"/>
              <a:ext cx="466" cy="115"/>
              <a:chOff x="5893" y="2659"/>
              <a:chExt cx="466" cy="115"/>
            </a:xfrm>
          </p:grpSpPr>
          <p:sp>
            <p:nvSpPr>
              <p:cNvPr id="10307" name="Rectangle 29"/>
              <p:cNvSpPr>
                <a:spLocks noChangeArrowheads="1"/>
              </p:cNvSpPr>
              <p:nvPr userDrawn="1"/>
            </p:nvSpPr>
            <p:spPr bwMode="auto">
              <a:xfrm flipV="1">
                <a:off x="6010" y="2659"/>
                <a:ext cx="116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8" name="Rectangle 30"/>
              <p:cNvSpPr>
                <a:spLocks noChangeArrowheads="1"/>
              </p:cNvSpPr>
              <p:nvPr userDrawn="1"/>
            </p:nvSpPr>
            <p:spPr bwMode="auto">
              <a:xfrm flipV="1">
                <a:off x="6126" y="2659"/>
                <a:ext cx="116" cy="115"/>
              </a:xfrm>
              <a:prstGeom prst="rect">
                <a:avLst/>
              </a:prstGeom>
              <a:solidFill>
                <a:srgbClr val="0099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9" name="Rectangle 31"/>
              <p:cNvSpPr>
                <a:spLocks noChangeArrowheads="1"/>
              </p:cNvSpPr>
              <p:nvPr userDrawn="1"/>
            </p:nvSpPr>
            <p:spPr bwMode="auto">
              <a:xfrm flipV="1">
                <a:off x="6242" y="2659"/>
                <a:ext cx="117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10" name="Rectangle 32"/>
              <p:cNvSpPr>
                <a:spLocks noChangeArrowheads="1"/>
              </p:cNvSpPr>
              <p:nvPr userDrawn="1"/>
            </p:nvSpPr>
            <p:spPr bwMode="auto">
              <a:xfrm flipV="1">
                <a:off x="5893" y="2659"/>
                <a:ext cx="117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7" name="Group 33"/>
            <p:cNvGrpSpPr>
              <a:grpSpLocks/>
            </p:cNvGrpSpPr>
            <p:nvPr userDrawn="1"/>
          </p:nvGrpSpPr>
          <p:grpSpPr bwMode="auto">
            <a:xfrm>
              <a:off x="5893" y="2251"/>
              <a:ext cx="466" cy="119"/>
              <a:chOff x="5893" y="2251"/>
              <a:chExt cx="466" cy="119"/>
            </a:xfrm>
          </p:grpSpPr>
          <p:sp>
            <p:nvSpPr>
              <p:cNvPr id="10303" name="Rectangle 34"/>
              <p:cNvSpPr>
                <a:spLocks noChangeArrowheads="1"/>
              </p:cNvSpPr>
              <p:nvPr userDrawn="1"/>
            </p:nvSpPr>
            <p:spPr bwMode="auto">
              <a:xfrm flipV="1">
                <a:off x="6126" y="2251"/>
                <a:ext cx="116" cy="119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4" name="Rectangle 35"/>
              <p:cNvSpPr>
                <a:spLocks noChangeArrowheads="1"/>
              </p:cNvSpPr>
              <p:nvPr userDrawn="1"/>
            </p:nvSpPr>
            <p:spPr bwMode="auto">
              <a:xfrm flipV="1">
                <a:off x="6242" y="2251"/>
                <a:ext cx="117" cy="119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5" name="Rectangle 36"/>
              <p:cNvSpPr>
                <a:spLocks noChangeArrowheads="1"/>
              </p:cNvSpPr>
              <p:nvPr userDrawn="1"/>
            </p:nvSpPr>
            <p:spPr bwMode="auto">
              <a:xfrm flipV="1">
                <a:off x="5893" y="2251"/>
                <a:ext cx="117" cy="119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6" name="Rectangle 37"/>
              <p:cNvSpPr>
                <a:spLocks noChangeArrowheads="1"/>
              </p:cNvSpPr>
              <p:nvPr userDrawn="1"/>
            </p:nvSpPr>
            <p:spPr bwMode="auto">
              <a:xfrm flipV="1">
                <a:off x="6010" y="2251"/>
                <a:ext cx="116" cy="119"/>
              </a:xfrm>
              <a:prstGeom prst="rect">
                <a:avLst/>
              </a:prstGeom>
              <a:solidFill>
                <a:srgbClr val="66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8" name="Group 38"/>
            <p:cNvGrpSpPr>
              <a:grpSpLocks/>
            </p:cNvGrpSpPr>
            <p:nvPr userDrawn="1"/>
          </p:nvGrpSpPr>
          <p:grpSpPr bwMode="auto">
            <a:xfrm>
              <a:off x="5893" y="2886"/>
              <a:ext cx="466" cy="115"/>
              <a:chOff x="5893" y="2886"/>
              <a:chExt cx="466" cy="115"/>
            </a:xfrm>
          </p:grpSpPr>
          <p:sp>
            <p:nvSpPr>
              <p:cNvPr id="10299" name="Rectangle 39"/>
              <p:cNvSpPr>
                <a:spLocks noChangeArrowheads="1"/>
              </p:cNvSpPr>
              <p:nvPr userDrawn="1"/>
            </p:nvSpPr>
            <p:spPr bwMode="auto">
              <a:xfrm flipV="1">
                <a:off x="6010" y="2886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0" name="Rectangle 40"/>
              <p:cNvSpPr>
                <a:spLocks noChangeArrowheads="1"/>
              </p:cNvSpPr>
              <p:nvPr userDrawn="1"/>
            </p:nvSpPr>
            <p:spPr bwMode="auto">
              <a:xfrm flipV="1">
                <a:off x="6126" y="2886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1" name="Rectangle 41"/>
              <p:cNvSpPr>
                <a:spLocks noChangeArrowheads="1"/>
              </p:cNvSpPr>
              <p:nvPr userDrawn="1"/>
            </p:nvSpPr>
            <p:spPr bwMode="auto">
              <a:xfrm flipV="1">
                <a:off x="6242" y="2886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302" name="Rectangle 42"/>
              <p:cNvSpPr>
                <a:spLocks noChangeArrowheads="1"/>
              </p:cNvSpPr>
              <p:nvPr userDrawn="1"/>
            </p:nvSpPr>
            <p:spPr bwMode="auto">
              <a:xfrm flipV="1">
                <a:off x="5893" y="2886"/>
                <a:ext cx="117" cy="11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59" name="Group 43"/>
            <p:cNvGrpSpPr>
              <a:grpSpLocks/>
            </p:cNvGrpSpPr>
            <p:nvPr userDrawn="1"/>
          </p:nvGrpSpPr>
          <p:grpSpPr bwMode="auto">
            <a:xfrm>
              <a:off x="5893" y="3022"/>
              <a:ext cx="466" cy="115"/>
              <a:chOff x="5893" y="3022"/>
              <a:chExt cx="466" cy="115"/>
            </a:xfrm>
          </p:grpSpPr>
          <p:sp>
            <p:nvSpPr>
              <p:cNvPr id="10295" name="Rectangle 44"/>
              <p:cNvSpPr>
                <a:spLocks noChangeArrowheads="1"/>
              </p:cNvSpPr>
              <p:nvPr userDrawn="1"/>
            </p:nvSpPr>
            <p:spPr bwMode="auto">
              <a:xfrm flipV="1">
                <a:off x="6010" y="3022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6" name="Rectangle 45"/>
              <p:cNvSpPr>
                <a:spLocks noChangeArrowheads="1"/>
              </p:cNvSpPr>
              <p:nvPr userDrawn="1"/>
            </p:nvSpPr>
            <p:spPr bwMode="auto">
              <a:xfrm flipV="1">
                <a:off x="6126" y="3022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7" name="Rectangle 46"/>
              <p:cNvSpPr>
                <a:spLocks noChangeArrowheads="1"/>
              </p:cNvSpPr>
              <p:nvPr userDrawn="1"/>
            </p:nvSpPr>
            <p:spPr bwMode="auto">
              <a:xfrm flipV="1">
                <a:off x="6242" y="3022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8" name="Rectangle 47"/>
              <p:cNvSpPr>
                <a:spLocks noChangeArrowheads="1"/>
              </p:cNvSpPr>
              <p:nvPr userDrawn="1"/>
            </p:nvSpPr>
            <p:spPr bwMode="auto">
              <a:xfrm flipV="1">
                <a:off x="5893" y="3022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0" name="Group 48"/>
            <p:cNvGrpSpPr>
              <a:grpSpLocks/>
            </p:cNvGrpSpPr>
            <p:nvPr userDrawn="1"/>
          </p:nvGrpSpPr>
          <p:grpSpPr bwMode="auto">
            <a:xfrm>
              <a:off x="5893" y="3158"/>
              <a:ext cx="466" cy="115"/>
              <a:chOff x="5893" y="3158"/>
              <a:chExt cx="466" cy="115"/>
            </a:xfrm>
          </p:grpSpPr>
          <p:sp>
            <p:nvSpPr>
              <p:cNvPr id="10291" name="Rectangle 49"/>
              <p:cNvSpPr>
                <a:spLocks noChangeArrowheads="1"/>
              </p:cNvSpPr>
              <p:nvPr userDrawn="1"/>
            </p:nvSpPr>
            <p:spPr bwMode="auto">
              <a:xfrm flipV="1">
                <a:off x="6010" y="3158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2" name="Rectangle 50"/>
              <p:cNvSpPr>
                <a:spLocks noChangeArrowheads="1"/>
              </p:cNvSpPr>
              <p:nvPr userDrawn="1"/>
            </p:nvSpPr>
            <p:spPr bwMode="auto">
              <a:xfrm flipV="1">
                <a:off x="6126" y="3158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3" name="Rectangle 51"/>
              <p:cNvSpPr>
                <a:spLocks noChangeArrowheads="1"/>
              </p:cNvSpPr>
              <p:nvPr userDrawn="1"/>
            </p:nvSpPr>
            <p:spPr bwMode="auto">
              <a:xfrm flipV="1">
                <a:off x="6242" y="3158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4" name="Rectangle 52"/>
              <p:cNvSpPr>
                <a:spLocks noChangeArrowheads="1"/>
              </p:cNvSpPr>
              <p:nvPr userDrawn="1"/>
            </p:nvSpPr>
            <p:spPr bwMode="auto">
              <a:xfrm flipV="1">
                <a:off x="5893" y="3158"/>
                <a:ext cx="117" cy="115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1" name="Group 53"/>
            <p:cNvGrpSpPr>
              <a:grpSpLocks/>
            </p:cNvGrpSpPr>
            <p:nvPr userDrawn="1"/>
          </p:nvGrpSpPr>
          <p:grpSpPr bwMode="auto">
            <a:xfrm>
              <a:off x="5893" y="3385"/>
              <a:ext cx="466" cy="115"/>
              <a:chOff x="5893" y="3385"/>
              <a:chExt cx="466" cy="115"/>
            </a:xfrm>
          </p:grpSpPr>
          <p:sp>
            <p:nvSpPr>
              <p:cNvPr id="10287" name="Rectangle 54"/>
              <p:cNvSpPr>
                <a:spLocks noChangeArrowheads="1"/>
              </p:cNvSpPr>
              <p:nvPr userDrawn="1"/>
            </p:nvSpPr>
            <p:spPr bwMode="auto">
              <a:xfrm flipV="1">
                <a:off x="6010" y="3385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8" name="Rectangle 55"/>
              <p:cNvSpPr>
                <a:spLocks noChangeArrowheads="1"/>
              </p:cNvSpPr>
              <p:nvPr userDrawn="1"/>
            </p:nvSpPr>
            <p:spPr bwMode="auto">
              <a:xfrm flipV="1">
                <a:off x="6126" y="3385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9" name="Rectangle 56"/>
              <p:cNvSpPr>
                <a:spLocks noChangeArrowheads="1"/>
              </p:cNvSpPr>
              <p:nvPr userDrawn="1"/>
            </p:nvSpPr>
            <p:spPr bwMode="auto">
              <a:xfrm flipV="1">
                <a:off x="6242" y="3385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90" name="Rectangle 57"/>
              <p:cNvSpPr>
                <a:spLocks noChangeArrowheads="1"/>
              </p:cNvSpPr>
              <p:nvPr userDrawn="1"/>
            </p:nvSpPr>
            <p:spPr bwMode="auto">
              <a:xfrm flipV="1">
                <a:off x="5893" y="3385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2" name="Group 58"/>
            <p:cNvGrpSpPr>
              <a:grpSpLocks/>
            </p:cNvGrpSpPr>
            <p:nvPr userDrawn="1"/>
          </p:nvGrpSpPr>
          <p:grpSpPr bwMode="auto">
            <a:xfrm>
              <a:off x="5893" y="3521"/>
              <a:ext cx="466" cy="115"/>
              <a:chOff x="5893" y="3521"/>
              <a:chExt cx="466" cy="115"/>
            </a:xfrm>
          </p:grpSpPr>
          <p:sp>
            <p:nvSpPr>
              <p:cNvPr id="10283" name="Rectangle 59"/>
              <p:cNvSpPr>
                <a:spLocks noChangeArrowheads="1"/>
              </p:cNvSpPr>
              <p:nvPr userDrawn="1"/>
            </p:nvSpPr>
            <p:spPr bwMode="auto">
              <a:xfrm flipV="1">
                <a:off x="6010" y="3521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4" name="Rectangle 60"/>
              <p:cNvSpPr>
                <a:spLocks noChangeArrowheads="1"/>
              </p:cNvSpPr>
              <p:nvPr userDrawn="1"/>
            </p:nvSpPr>
            <p:spPr bwMode="auto">
              <a:xfrm flipV="1">
                <a:off x="6126" y="3521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5" name="Rectangle 61"/>
              <p:cNvSpPr>
                <a:spLocks noChangeArrowheads="1"/>
              </p:cNvSpPr>
              <p:nvPr userDrawn="1"/>
            </p:nvSpPr>
            <p:spPr bwMode="auto">
              <a:xfrm flipV="1">
                <a:off x="6242" y="3521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6" name="Rectangle 62"/>
              <p:cNvSpPr>
                <a:spLocks noChangeArrowheads="1"/>
              </p:cNvSpPr>
              <p:nvPr userDrawn="1"/>
            </p:nvSpPr>
            <p:spPr bwMode="auto">
              <a:xfrm flipV="1">
                <a:off x="5893" y="3521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3" name="Group 63"/>
            <p:cNvGrpSpPr>
              <a:grpSpLocks/>
            </p:cNvGrpSpPr>
            <p:nvPr userDrawn="1"/>
          </p:nvGrpSpPr>
          <p:grpSpPr bwMode="auto">
            <a:xfrm>
              <a:off x="5893" y="3657"/>
              <a:ext cx="466" cy="115"/>
              <a:chOff x="5893" y="3657"/>
              <a:chExt cx="466" cy="115"/>
            </a:xfrm>
          </p:grpSpPr>
          <p:sp>
            <p:nvSpPr>
              <p:cNvPr id="10279" name="Rectangle 64"/>
              <p:cNvSpPr>
                <a:spLocks noChangeArrowheads="1"/>
              </p:cNvSpPr>
              <p:nvPr userDrawn="1"/>
            </p:nvSpPr>
            <p:spPr bwMode="auto">
              <a:xfrm flipV="1">
                <a:off x="6010" y="3657"/>
                <a:ext cx="116" cy="115"/>
              </a:xfrm>
              <a:prstGeom prst="rect">
                <a:avLst/>
              </a:prstGeom>
              <a:solidFill>
                <a:srgbClr val="0099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0" name="Rectangle 65"/>
              <p:cNvSpPr>
                <a:spLocks noChangeArrowheads="1"/>
              </p:cNvSpPr>
              <p:nvPr userDrawn="1"/>
            </p:nvSpPr>
            <p:spPr bwMode="auto">
              <a:xfrm flipV="1">
                <a:off x="6126" y="3657"/>
                <a:ext cx="116" cy="115"/>
              </a:xfrm>
              <a:prstGeom prst="rect">
                <a:avLst/>
              </a:prstGeom>
              <a:solidFill>
                <a:srgbClr val="CCFF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1" name="Rectangle 66"/>
              <p:cNvSpPr>
                <a:spLocks noChangeArrowheads="1"/>
              </p:cNvSpPr>
              <p:nvPr userDrawn="1"/>
            </p:nvSpPr>
            <p:spPr bwMode="auto">
              <a:xfrm flipV="1">
                <a:off x="6242" y="3657"/>
                <a:ext cx="117" cy="115"/>
              </a:xfrm>
              <a:prstGeom prst="rect">
                <a:avLst/>
              </a:prstGeom>
              <a:solidFill>
                <a:srgbClr val="99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82" name="Rectangle 67"/>
              <p:cNvSpPr>
                <a:spLocks noChangeArrowheads="1"/>
              </p:cNvSpPr>
              <p:nvPr userDrawn="1"/>
            </p:nvSpPr>
            <p:spPr bwMode="auto">
              <a:xfrm flipV="1">
                <a:off x="5893" y="3657"/>
                <a:ext cx="117" cy="1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4" name="Group 68"/>
            <p:cNvGrpSpPr>
              <a:grpSpLocks/>
            </p:cNvGrpSpPr>
            <p:nvPr userDrawn="1"/>
          </p:nvGrpSpPr>
          <p:grpSpPr bwMode="auto">
            <a:xfrm>
              <a:off x="5893" y="3884"/>
              <a:ext cx="466" cy="115"/>
              <a:chOff x="5893" y="3884"/>
              <a:chExt cx="466" cy="115"/>
            </a:xfrm>
          </p:grpSpPr>
          <p:sp>
            <p:nvSpPr>
              <p:cNvPr id="10275" name="Rectangle 69"/>
              <p:cNvSpPr>
                <a:spLocks noChangeArrowheads="1"/>
              </p:cNvSpPr>
              <p:nvPr userDrawn="1"/>
            </p:nvSpPr>
            <p:spPr bwMode="auto">
              <a:xfrm flipV="1">
                <a:off x="6010" y="3884"/>
                <a:ext cx="116" cy="115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6" name="Rectangle 70"/>
              <p:cNvSpPr>
                <a:spLocks noChangeArrowheads="1"/>
              </p:cNvSpPr>
              <p:nvPr userDrawn="1"/>
            </p:nvSpPr>
            <p:spPr bwMode="auto">
              <a:xfrm flipV="1">
                <a:off x="6126" y="3884"/>
                <a:ext cx="116" cy="115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7" name="Rectangle 71"/>
              <p:cNvSpPr>
                <a:spLocks noChangeArrowheads="1"/>
              </p:cNvSpPr>
              <p:nvPr userDrawn="1"/>
            </p:nvSpPr>
            <p:spPr bwMode="auto">
              <a:xfrm flipV="1">
                <a:off x="6242" y="3884"/>
                <a:ext cx="117" cy="115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8" name="Rectangle 72"/>
              <p:cNvSpPr>
                <a:spLocks noChangeArrowheads="1"/>
              </p:cNvSpPr>
              <p:nvPr userDrawn="1"/>
            </p:nvSpPr>
            <p:spPr bwMode="auto">
              <a:xfrm flipV="1">
                <a:off x="5893" y="3884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5" name="Group 73"/>
            <p:cNvGrpSpPr>
              <a:grpSpLocks/>
            </p:cNvGrpSpPr>
            <p:nvPr userDrawn="1"/>
          </p:nvGrpSpPr>
          <p:grpSpPr bwMode="auto">
            <a:xfrm>
              <a:off x="5893" y="4026"/>
              <a:ext cx="466" cy="115"/>
              <a:chOff x="5893" y="4026"/>
              <a:chExt cx="466" cy="115"/>
            </a:xfrm>
          </p:grpSpPr>
          <p:sp>
            <p:nvSpPr>
              <p:cNvPr id="10271" name="Rectangle 74"/>
              <p:cNvSpPr>
                <a:spLocks noChangeArrowheads="1"/>
              </p:cNvSpPr>
              <p:nvPr userDrawn="1"/>
            </p:nvSpPr>
            <p:spPr bwMode="auto">
              <a:xfrm flipV="1">
                <a:off x="6010" y="4026"/>
                <a:ext cx="116" cy="115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2" name="Rectangle 75"/>
              <p:cNvSpPr>
                <a:spLocks noChangeArrowheads="1"/>
              </p:cNvSpPr>
              <p:nvPr userDrawn="1"/>
            </p:nvSpPr>
            <p:spPr bwMode="auto">
              <a:xfrm flipV="1">
                <a:off x="6126" y="4026"/>
                <a:ext cx="116" cy="115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3" name="Rectangle 76"/>
              <p:cNvSpPr>
                <a:spLocks noChangeArrowheads="1"/>
              </p:cNvSpPr>
              <p:nvPr userDrawn="1"/>
            </p:nvSpPr>
            <p:spPr bwMode="auto">
              <a:xfrm flipV="1">
                <a:off x="6242" y="4026"/>
                <a:ext cx="117" cy="115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4" name="Rectangle 77"/>
              <p:cNvSpPr>
                <a:spLocks noChangeArrowheads="1"/>
              </p:cNvSpPr>
              <p:nvPr userDrawn="1"/>
            </p:nvSpPr>
            <p:spPr bwMode="auto">
              <a:xfrm flipV="1">
                <a:off x="5893" y="4026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0266" name="Group 78"/>
            <p:cNvGrpSpPr>
              <a:grpSpLocks/>
            </p:cNvGrpSpPr>
            <p:nvPr userDrawn="1"/>
          </p:nvGrpSpPr>
          <p:grpSpPr bwMode="auto">
            <a:xfrm>
              <a:off x="5893" y="4167"/>
              <a:ext cx="466" cy="115"/>
              <a:chOff x="5893" y="4167"/>
              <a:chExt cx="466" cy="115"/>
            </a:xfrm>
          </p:grpSpPr>
          <p:sp>
            <p:nvSpPr>
              <p:cNvPr id="10267" name="Rectangle 79"/>
              <p:cNvSpPr>
                <a:spLocks noChangeArrowheads="1"/>
              </p:cNvSpPr>
              <p:nvPr userDrawn="1"/>
            </p:nvSpPr>
            <p:spPr bwMode="auto">
              <a:xfrm flipV="1">
                <a:off x="6010" y="4167"/>
                <a:ext cx="116" cy="11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8" name="Rectangle 80"/>
              <p:cNvSpPr>
                <a:spLocks noChangeArrowheads="1"/>
              </p:cNvSpPr>
              <p:nvPr userDrawn="1"/>
            </p:nvSpPr>
            <p:spPr bwMode="auto">
              <a:xfrm flipV="1">
                <a:off x="6126" y="4167"/>
                <a:ext cx="116" cy="11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69" name="Rectangle 81"/>
              <p:cNvSpPr>
                <a:spLocks noChangeArrowheads="1"/>
              </p:cNvSpPr>
              <p:nvPr userDrawn="1"/>
            </p:nvSpPr>
            <p:spPr bwMode="auto">
              <a:xfrm flipV="1">
                <a:off x="6242" y="4167"/>
                <a:ext cx="117" cy="11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  <p:sp>
            <p:nvSpPr>
              <p:cNvPr id="10270" name="Rectangle 82"/>
              <p:cNvSpPr>
                <a:spLocks noChangeArrowheads="1"/>
              </p:cNvSpPr>
              <p:nvPr userDrawn="1"/>
            </p:nvSpPr>
            <p:spPr bwMode="auto">
              <a:xfrm flipV="1">
                <a:off x="5893" y="4167"/>
                <a:ext cx="117" cy="11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0251" name="Rectangle 83"/>
          <p:cNvSpPr>
            <a:spLocks noChangeArrowheads="1"/>
          </p:cNvSpPr>
          <p:nvPr/>
        </p:nvSpPr>
        <p:spPr bwMode="auto">
          <a:xfrm>
            <a:off x="12340754" y="1341439"/>
            <a:ext cx="1590238" cy="133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配色参考方案：</a:t>
            </a:r>
          </a:p>
          <a:p>
            <a:pPr defTabSz="9144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建议同一页面内不超过四种颜色，以下是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13</a:t>
            </a: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组配色方案，同一页面内只选择一组使用。（仅供参考）</a:t>
            </a:r>
          </a:p>
        </p:txBody>
      </p:sp>
      <p:sp>
        <p:nvSpPr>
          <p:cNvPr id="10252" name="Rectangle 84"/>
          <p:cNvSpPr>
            <a:spLocks noChangeArrowheads="1"/>
          </p:cNvSpPr>
          <p:nvPr/>
        </p:nvSpPr>
        <p:spPr bwMode="auto">
          <a:xfrm>
            <a:off x="12340754" y="7938"/>
            <a:ext cx="1494951" cy="48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24" tIns="40063" rIns="80124" bIns="40063">
            <a:spAutoFit/>
          </a:bodyPr>
          <a:lstStyle/>
          <a:p>
            <a:pPr defTabSz="9144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</a:pPr>
            <a:r>
              <a:rPr lang="zh-CN" altLang="en-US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客户或者合作伙伴的标志放在右上角</a:t>
            </a:r>
            <a:r>
              <a:rPr lang="en-US" altLang="zh-CN" sz="11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t>.</a:t>
            </a:r>
            <a:endParaRPr lang="zh-CN" altLang="en-US" sz="11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9" name="Rectangle 21"/>
          <p:cNvSpPr>
            <a:spLocks noChangeArrowheads="1"/>
          </p:cNvSpPr>
          <p:nvPr/>
        </p:nvSpPr>
        <p:spPr bwMode="auto">
          <a:xfrm>
            <a:off x="5049595" y="6465937"/>
            <a:ext cx="1624301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82" tIns="0" rIns="80082" bIns="0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Huawei Confidential</a:t>
            </a: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8484799" y="6489701"/>
            <a:ext cx="240547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144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de-DE" altLang="zh-CN" sz="1200" dirty="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t> </a:t>
            </a:r>
            <a:fld id="{A4C34F22-587E-473D-9099-376F4F013A30}" type="slidenum">
              <a:rPr lang="de-DE" altLang="zh-CN" sz="1200">
                <a:solidFill>
                  <a:srgbClr val="000000"/>
                </a:solidFill>
                <a:latin typeface="FrutigerNext LT Bold" pitchFamily="34" charset="0"/>
                <a:ea typeface="MS PGothic" pitchFamily="34" charset="-128"/>
              </a:rPr>
              <a:pPr defTabSz="914400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z="1200" dirty="0">
              <a:solidFill>
                <a:srgbClr val="000000"/>
              </a:solidFill>
              <a:latin typeface="FrutigerNext LT Bold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521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</p:sldLayoutIdLst>
  <p:transition advClick="0" advTm="8000">
    <p:fade thruBlk="1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Arial" pitchFamily="34" charset="0"/>
          <a:ea typeface="黑体" pitchFamily="49" charset="-122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黑体" pitchFamily="49" charset="-122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777777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Arial" pitchFamily="34" charset="0"/>
        <a:buChar char="~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</a:t>
              </a:r>
              <a:r>
                <a:rPr kumimoji="1" lang="en-US" altLang="zh-CN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XX</a:t>
              </a:r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87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76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760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387"/>
              <a:r>
                <a:rPr kumimoji="1" lang="zh-CN" altLang="en-US" sz="800" dirty="0">
                  <a:solidFill>
                    <a:srgbClr val="1D1D1A"/>
                  </a:solidFill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387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</p:sldLayoutIdLst>
  <p:hf hdr="0" ftr="0" dt="0"/>
  <p:txStyles>
    <p:titleStyle>
      <a:lvl1pPr algn="l" defTabSz="1187679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20" indent="-296920" algn="l" defTabSz="1187679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7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6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44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28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12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5996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3800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7639" indent="-296920" algn="l" defTabSz="1187679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84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679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52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20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04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6881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0720" algn="l" defTabSz="1187679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63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69" y="1467870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92140-33FB-E045-9071-EE8DB65F2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676" y="5237566"/>
            <a:ext cx="1875600" cy="4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9" descr="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24589"/>
            <a:ext cx="1220523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1" y="6438900"/>
            <a:ext cx="2761242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charset="0"/>
                <a:ea typeface="ＭＳ Ｐゴシック" panose="020B0600070205080204" pitchFamily="34" charset="-128"/>
              </a:rPr>
              <a:t>HUAWEI TECHNOLOGIES CO., LTD.</a:t>
            </a:r>
            <a:endParaRPr lang="en-US" altLang="zh-CN" sz="2200">
              <a:solidFill>
                <a:srgbClr val="000000"/>
              </a:solidFill>
              <a:latin typeface="Arial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798" y="6489701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 sz="1200" b="0">
                <a:solidFill>
                  <a:schemeClr val="tx1"/>
                </a:solidFill>
                <a:latin typeface="FrutigerNext LT Bold" pitchFamily="1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>
                <a:solidFill>
                  <a:srgbClr val="000000"/>
                </a:solidFill>
                <a:ea typeface="ＭＳ Ｐゴシック" panose="020B0600070205080204" pitchFamily="34" charset="-128"/>
              </a:rPr>
              <a:t>Page </a:t>
            </a:r>
            <a:fld id="{A8A1D718-7BEC-4CB7-8890-DD6742829983}" type="slidenum">
              <a:rPr lang="de-DE" altLang="zh-CN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30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540000" y="180000"/>
            <a:ext cx="10980000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139" tIns="40069" rIns="80139" bIns="4006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095" y="6438900"/>
            <a:ext cx="1565979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8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20" charset="0"/>
                <a:ea typeface="MS PGothic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7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:32-35pt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Medium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中文标题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:30-32pt 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 R153 G0 B0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黑体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英文正文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:20-22pt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 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 :18pt 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内部使用字体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en-US" altLang="zh-CN" sz="1100">
                <a:solidFill>
                  <a:srgbClr val="FFFFFF"/>
                </a:solidFill>
              </a:rPr>
              <a:t>FrutigerNext LT Regular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外部使用字体 </a:t>
            </a:r>
            <a:r>
              <a:rPr kumimoji="1" lang="en-US" altLang="zh-CN" sz="1100">
                <a:solidFill>
                  <a:srgbClr val="FFFFFF"/>
                </a:solidFill>
              </a:rPr>
              <a:t>: Arial</a:t>
            </a:r>
          </a:p>
          <a:p>
            <a:pPr algn="r" defTabSz="801688" fontAlgn="base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中文正文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:18-20pt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子目录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(2-5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级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):18pt </a:t>
            </a: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颜色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黑色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字体</a:t>
            </a:r>
            <a:r>
              <a:rPr kumimoji="1" lang="en-US" altLang="zh-CN" sz="1100">
                <a:solidFill>
                  <a:srgbClr val="FFFFFF"/>
                </a:solidFill>
                <a:latin typeface="Arial" charset="0"/>
              </a:rPr>
              <a:t>:</a:t>
            </a:r>
            <a:r>
              <a:rPr kumimoji="1" lang="zh-CN" altLang="en-US" sz="1100">
                <a:solidFill>
                  <a:srgbClr val="FFFFFF"/>
                </a:solidFill>
                <a:latin typeface="Arial" charset="0"/>
              </a:rPr>
              <a:t>细黑体 </a:t>
            </a: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  <a:latin typeface="Arial" charset="0"/>
            </a:endParaRPr>
          </a:p>
          <a:p>
            <a:pPr algn="r"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zh-CN" altLang="en-US" sz="11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6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建议同一页面内不超过四种颜色，以下是</a:t>
            </a:r>
            <a:r>
              <a:rPr kumimoji="1" lang="en-US" altLang="zh-CN" sz="1100">
                <a:solidFill>
                  <a:srgbClr val="FFFFFF"/>
                </a:solidFill>
              </a:rPr>
              <a:t>13</a:t>
            </a:r>
            <a:r>
              <a:rPr kumimoji="1" lang="zh-CN" altLang="en-US" sz="1100">
                <a:solidFill>
                  <a:srgbClr val="FFFFFF"/>
                </a:solidFill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6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r>
              <a:rPr kumimoji="1" lang="zh-CN" altLang="en-US" sz="1100">
                <a:solidFill>
                  <a:srgbClr val="FFFFFF"/>
                </a:solidFill>
              </a:rPr>
              <a:t>客户或者合作伙伴的标志放在右上角</a:t>
            </a:r>
            <a:r>
              <a:rPr kumimoji="1" lang="en-US" altLang="zh-CN" sz="1100">
                <a:solidFill>
                  <a:srgbClr val="FFFFFF"/>
                </a:solidFill>
              </a:rPr>
              <a:t>.</a:t>
            </a: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None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en-US" altLang="zh-CN" sz="1100">
              <a:solidFill>
                <a:srgbClr val="FFFFFF"/>
              </a:solidFill>
            </a:endParaRPr>
          </a:p>
          <a:p>
            <a:pPr defTabSz="801688" fontAlgn="base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/>
            </a:pPr>
            <a:endParaRPr kumimoji="1" lang="zh-CN" altLang="en-US" sz="1100">
              <a:solidFill>
                <a:srgbClr val="FFFFFF"/>
              </a:solidFill>
            </a:endParaRP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6" y="5020576"/>
            <a:ext cx="1226028" cy="30776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b="1">
              <a:solidFill>
                <a:srgbClr val="FFFFFF"/>
              </a:solidFill>
              <a:latin typeface="FrutigerNext LT Regular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036" name="Group 81"/>
          <p:cNvGrpSpPr>
            <a:grpSpLocks/>
          </p:cNvGrpSpPr>
          <p:nvPr/>
        </p:nvGrpSpPr>
        <p:grpSpPr bwMode="auto">
          <a:xfrm>
            <a:off x="12478391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7" name="Group 86"/>
          <p:cNvGrpSpPr>
            <a:grpSpLocks/>
          </p:cNvGrpSpPr>
          <p:nvPr/>
        </p:nvGrpSpPr>
        <p:grpSpPr bwMode="auto">
          <a:xfrm>
            <a:off x="12478391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8" name="Group 91"/>
          <p:cNvGrpSpPr>
            <a:grpSpLocks/>
          </p:cNvGrpSpPr>
          <p:nvPr/>
        </p:nvGrpSpPr>
        <p:grpSpPr bwMode="auto">
          <a:xfrm>
            <a:off x="12478391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39" name="Group 96"/>
          <p:cNvGrpSpPr>
            <a:grpSpLocks/>
          </p:cNvGrpSpPr>
          <p:nvPr/>
        </p:nvGrpSpPr>
        <p:grpSpPr bwMode="auto">
          <a:xfrm>
            <a:off x="12478391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0" name="Group 101"/>
          <p:cNvGrpSpPr>
            <a:grpSpLocks/>
          </p:cNvGrpSpPr>
          <p:nvPr/>
        </p:nvGrpSpPr>
        <p:grpSpPr bwMode="auto">
          <a:xfrm>
            <a:off x="12478391" y="4581526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1" name="Group 106"/>
          <p:cNvGrpSpPr>
            <a:grpSpLocks/>
          </p:cNvGrpSpPr>
          <p:nvPr/>
        </p:nvGrpSpPr>
        <p:grpSpPr bwMode="auto">
          <a:xfrm>
            <a:off x="12478391" y="4797426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2" name="Group 111"/>
          <p:cNvGrpSpPr>
            <a:grpSpLocks/>
          </p:cNvGrpSpPr>
          <p:nvPr/>
        </p:nvGrpSpPr>
        <p:grpSpPr bwMode="auto">
          <a:xfrm>
            <a:off x="12478391" y="5013326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3" name="Group 116"/>
          <p:cNvGrpSpPr>
            <a:grpSpLocks/>
          </p:cNvGrpSpPr>
          <p:nvPr/>
        </p:nvGrpSpPr>
        <p:grpSpPr bwMode="auto">
          <a:xfrm>
            <a:off x="12478391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4" name="Group 121"/>
          <p:cNvGrpSpPr>
            <a:grpSpLocks/>
          </p:cNvGrpSpPr>
          <p:nvPr/>
        </p:nvGrpSpPr>
        <p:grpSpPr bwMode="auto">
          <a:xfrm>
            <a:off x="12478391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5" name="Group 126"/>
          <p:cNvGrpSpPr>
            <a:grpSpLocks/>
          </p:cNvGrpSpPr>
          <p:nvPr/>
        </p:nvGrpSpPr>
        <p:grpSpPr bwMode="auto">
          <a:xfrm>
            <a:off x="12478391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6" name="Group 131"/>
          <p:cNvGrpSpPr>
            <a:grpSpLocks/>
          </p:cNvGrpSpPr>
          <p:nvPr/>
        </p:nvGrpSpPr>
        <p:grpSpPr bwMode="auto">
          <a:xfrm>
            <a:off x="12478391" y="6165851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7" name="Group 136"/>
          <p:cNvGrpSpPr>
            <a:grpSpLocks/>
          </p:cNvGrpSpPr>
          <p:nvPr/>
        </p:nvGrpSpPr>
        <p:grpSpPr bwMode="auto">
          <a:xfrm>
            <a:off x="12478391" y="6391276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048" name="Group 141"/>
          <p:cNvGrpSpPr>
            <a:grpSpLocks/>
          </p:cNvGrpSpPr>
          <p:nvPr/>
        </p:nvGrpSpPr>
        <p:grpSpPr bwMode="auto">
          <a:xfrm>
            <a:off x="12478391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>
                <a:solidFill>
                  <a:srgbClr val="FFFFFF"/>
                </a:solidFill>
                <a:latin typeface="FrutigerNext LT Regular" pitchFamily="34" charset="0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49" name="Rectangle 14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0000" y="720000"/>
            <a:ext cx="10980000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一级：</a:t>
            </a:r>
          </a:p>
          <a:p>
            <a:pPr lvl="1"/>
            <a:r>
              <a:rPr lang="zh-CN" altLang="en-US"/>
              <a:t>二级；</a:t>
            </a:r>
          </a:p>
          <a:p>
            <a:pPr lvl="2"/>
            <a:r>
              <a:rPr lang="zh-CN" altLang="en-US"/>
              <a:t>三级；</a:t>
            </a:r>
          </a:p>
        </p:txBody>
      </p:sp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8200" y="6391276"/>
            <a:ext cx="1269075" cy="2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6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</p:sldLayoutIdLst>
  <p:hf sldNum="0" hdr="0" ftr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26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457200" indent="-457200" algn="l" defTabSz="801688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990000"/>
        </a:buClr>
        <a:buSzPct val="75000"/>
        <a:buFont typeface="Wingdings" pitchFamily="2" charset="2"/>
        <a:buChar char="n"/>
        <a:defRPr kumimoji="1" sz="2000" b="1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rgbClr val="006699"/>
        </a:buClr>
        <a:buSzPct val="65000"/>
        <a:buFont typeface="Arial" panose="020B0604020202020204" pitchFamily="34" charset="0"/>
        <a:buChar char="►"/>
        <a:defRPr kumimoji="1" sz="20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801688" rtl="0" eaLnBrk="0" fontAlgn="base" hangingPunct="0">
        <a:lnSpc>
          <a:spcPct val="150000"/>
        </a:lnSpc>
        <a:spcBef>
          <a:spcPct val="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401763" indent="-200025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+mn-ea"/>
        </a:defRPr>
      </a:lvl4pPr>
      <a:lvl5pPr marL="1803400" indent="-201613" algn="l" defTabSz="80168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5pPr>
      <a:lvl6pPr marL="22606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8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50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200" indent="-201613" algn="l" defTabSz="80168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2"/>
          <p:cNvSpPr txBox="1"/>
          <p:nvPr userDrawn="1"/>
        </p:nvSpPr>
        <p:spPr>
          <a:xfrm>
            <a:off x="1095468" y="6356939"/>
            <a:ext cx="14634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9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048577" name="TextBox 3"/>
          <p:cNvSpPr txBox="1"/>
          <p:nvPr userDrawn="1"/>
        </p:nvSpPr>
        <p:spPr>
          <a:xfrm>
            <a:off x="734133" y="6402809"/>
            <a:ext cx="49972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70"/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pPr defTabSz="890470"/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grpSp>
        <p:nvGrpSpPr>
          <p:cNvPr id="15" name="Group 87"/>
          <p:cNvGrpSpPr>
            <a:grpSpLocks noChangeAspect="1"/>
          </p:cNvGrpSpPr>
          <p:nvPr userDrawn="1"/>
        </p:nvGrpSpPr>
        <p:grpSpPr>
          <a:xfrm>
            <a:off x="12290472" y="2625391"/>
            <a:ext cx="1963323" cy="4233515"/>
            <a:chOff x="5343885" y="-48855"/>
            <a:chExt cx="3263586" cy="7037277"/>
          </a:xfrm>
        </p:grpSpPr>
        <p:sp>
          <p:nvSpPr>
            <p:cNvPr id="1048578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1048579" name="文本框 15"/>
            <p:cNvSpPr txBox="1"/>
            <p:nvPr userDrawn="1"/>
          </p:nvSpPr>
          <p:spPr>
            <a:xfrm>
              <a:off x="5352723" y="1694500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1048580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1048581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48582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048583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048584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85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048586" name="文本框 15"/>
            <p:cNvSpPr txBox="1"/>
            <p:nvPr userDrawn="1"/>
          </p:nvSpPr>
          <p:spPr>
            <a:xfrm>
              <a:off x="5343885" y="-48855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089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048587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048588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48589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48590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48591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48592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8593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48594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48595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48596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48597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48598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599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048600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048601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048602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048603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048604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048605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048606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48607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048608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48609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048610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48611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48612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048613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48614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48615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48616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48617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089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2097152" name="Picture 46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7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9" r:id="rId3"/>
  </p:sldLayoutIdLst>
  <p:hf hdr="0" ftr="0" dt="0"/>
  <p:txStyles>
    <p:titleStyle>
      <a:lvl1pPr algn="l" defTabSz="118729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23" indent="-296823" algn="l" defTabSz="118729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70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1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64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1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058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705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351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5999" indent="-296823" algn="l" defTabSz="1187293" rtl="0" eaLnBrk="1" latinLnBrk="0" hangingPunct="1">
        <a:lnSpc>
          <a:spcPct val="90000"/>
        </a:lnSpc>
        <a:spcBef>
          <a:spcPts val="649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48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293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4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589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235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882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531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176" algn="l" defTabSz="118729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E72CE3D8-9C56-469E-B6AF-E320D35E2B5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2021/10/16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5DBB995-8309-443B-A4DC-8D0D5E6CBB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4115" r:id="rId12"/>
    <p:sldLayoutId id="2147484116" r:id="rId13"/>
    <p:sldLayoutId id="21474842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70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5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1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8712"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599">
                <a:solidFill>
                  <a:schemeClr val="tx1"/>
                </a:solidFill>
              </a:defRPr>
            </a:lvl1pPr>
          </a:lstStyle>
          <a:p>
            <a:pPr defTabSz="1218712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8712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71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519" eaLnBrk="0" hangingPunct="0">
              <a:lnSpc>
                <a:spcPct val="85000"/>
              </a:lnSpc>
            </a:pPr>
            <a:endParaRPr lang="de-DE" sz="1299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519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519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7" r:id="rId2"/>
    <p:sldLayoutId id="2147483998" r:id="rId3"/>
    <p:sldLayoutId id="2147483999" r:id="rId4"/>
  </p:sldLayoutIdLst>
  <p:txStyles>
    <p:titleStyle>
      <a:lvl1pPr algn="ctr" defTabSz="1218712" rtl="0" eaLnBrk="1" latinLnBrk="0" hangingPunct="1">
        <a:spcBef>
          <a:spcPct val="0"/>
        </a:spcBef>
        <a:buNone/>
        <a:defRPr sz="58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4297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36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2698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2698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9"/>
            <a:ext cx="10977087" cy="593463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044553"/>
            <a:ext cx="10977087" cy="5081082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11724114" y="6413475"/>
            <a:ext cx="405053" cy="27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fld id="{BA67F05E-8C30-4E68-9AAE-6F21EDC8DD00}" type="slidenum">
              <a:rPr lang="zh-CN" altLang="en-US" sz="1200" smtClean="0">
                <a:solidFill>
                  <a:prstClr val="white">
                    <a:lumMod val="50000"/>
                  </a:prstClr>
                </a:solidFill>
              </a:rPr>
              <a:pPr defTabSz="914112"/>
              <a:t>‹#›</a:t>
            </a:fld>
            <a:endParaRPr lang="zh-CN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7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</p:sldLayoutIdLst>
  <p:txStyles>
    <p:titleStyle>
      <a:lvl1pPr algn="l" defTabSz="1218712" rtl="0" eaLnBrk="1" latinLnBrk="0" hangingPunct="1">
        <a:spcBef>
          <a:spcPct val="0"/>
        </a:spcBef>
        <a:buNone/>
        <a:defRPr sz="3198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218712" rtl="0" eaLnBrk="1" latinLnBrk="0" hangingPunct="1">
        <a:spcBef>
          <a:spcPct val="20000"/>
        </a:spcBef>
        <a:buFont typeface="Arial" pitchFamily="34" charset="0"/>
        <a:buChar char="•"/>
        <a:defRPr sz="2399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90204" indent="-380848" algn="l" defTabSz="1218712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39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1599" kern="1200">
          <a:solidFill>
            <a:schemeClr val="tx1"/>
          </a:solidFill>
          <a:latin typeface="+mn-lt"/>
          <a:ea typeface="+mn-ea"/>
          <a:cs typeface="+mn-cs"/>
        </a:defRPr>
      </a:lvl3pPr>
      <a:lvl4pPr marL="2132747" indent="-304678" algn="l" defTabSz="1218712" rtl="0" eaLnBrk="1" latinLnBrk="0" hangingPunct="1">
        <a:spcBef>
          <a:spcPct val="20000"/>
        </a:spcBef>
        <a:buFont typeface="Arial" pitchFamily="34" charset="0"/>
        <a:buChar char="–"/>
        <a:defRPr sz="13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103" indent="-304678" algn="l" defTabSz="1218712" rtl="0" eaLnBrk="1" latinLnBrk="0" hangingPunct="1">
        <a:spcBef>
          <a:spcPct val="20000"/>
        </a:spcBef>
        <a:buFont typeface="Arial" pitchFamily="34" charset="0"/>
        <a:buChar char="»"/>
        <a:defRPr sz="1399" kern="1200">
          <a:solidFill>
            <a:schemeClr val="tx1"/>
          </a:solidFill>
          <a:latin typeface="+mn-lt"/>
          <a:ea typeface="+mn-ea"/>
          <a:cs typeface="+mn-cs"/>
        </a:defRPr>
      </a:lvl5pPr>
      <a:lvl6pPr marL="3351459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6pPr>
      <a:lvl7pPr marL="3960814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7pPr>
      <a:lvl8pPr marL="4570170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8pPr>
      <a:lvl9pPr marL="5179526" indent="-304678" algn="l" defTabSz="1218712" rtl="0" eaLnBrk="1" latinLnBrk="0" hangingPunct="1">
        <a:spcBef>
          <a:spcPct val="20000"/>
        </a:spcBef>
        <a:buFont typeface="Arial" pitchFamily="34" charset="0"/>
        <a:buChar char="•"/>
        <a:defRPr sz="26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56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1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06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25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781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137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492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848" algn="l" defTabSz="1218712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112"/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 defTabSz="914112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" y="794"/>
            <a:ext cx="12193588" cy="685641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839" y="275168"/>
            <a:ext cx="10977087" cy="1142999"/>
          </a:xfrm>
          <a:prstGeom prst="rect">
            <a:avLst/>
          </a:prstGeom>
        </p:spPr>
        <p:txBody>
          <a:bodyPr vert="horz" lIns="121944" tIns="60972" rIns="121944" bIns="6097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839" y="1600203"/>
            <a:ext cx="10977087" cy="4525433"/>
          </a:xfrm>
          <a:prstGeom prst="rect">
            <a:avLst/>
          </a:prstGeom>
        </p:spPr>
        <p:txBody>
          <a:bodyPr vert="horz" lIns="121944" tIns="60972" rIns="121944" bIns="60972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840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1A5B2B23-E5F0-44D7-A9FF-4B8E82156B39}" type="datetimeFigureOut">
              <a:rPr lang="zh-CN" altLang="en-US" smtClean="0">
                <a:solidFill>
                  <a:prstClr val="black"/>
                </a:solidFill>
              </a:rPr>
              <a:pPr defTabSz="1219200"/>
              <a:t>2021/10/16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7229" y="6356353"/>
            <a:ext cx="3862308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1015" y="6356353"/>
            <a:ext cx="2845912" cy="366182"/>
          </a:xfrm>
          <a:prstGeom prst="rect">
            <a:avLst/>
          </a:prstGeom>
        </p:spPr>
        <p:txBody>
          <a:bodyPr vert="horz" lIns="121944" tIns="60972" rIns="121944" bIns="60972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219200"/>
            <a:fld id="{B2563A90-55EF-4D2C-B954-EDF55F24A661}" type="slidenum">
              <a:rPr lang="zh-CN" altLang="en-US" smtClean="0">
                <a:solidFill>
                  <a:prstClr val="black"/>
                </a:solidFill>
              </a:rPr>
              <a:pPr defTabSz="12192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Rectangle 86"/>
          <p:cNvSpPr>
            <a:spLocks noChangeArrowheads="1"/>
          </p:cNvSpPr>
          <p:nvPr userDrawn="1"/>
        </p:nvSpPr>
        <p:spPr bwMode="auto">
          <a:xfrm>
            <a:off x="11843799" y="6348969"/>
            <a:ext cx="328322" cy="42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987914" eaLnBrk="0" hangingPunct="0">
              <a:lnSpc>
                <a:spcPct val="85000"/>
              </a:lnSpc>
            </a:pPr>
            <a:endParaRPr lang="de-DE" sz="1300" dirty="0">
              <a:solidFill>
                <a:prstClr val="black"/>
              </a:solidFill>
              <a:latin typeface="FrutigerNext LT Light" pitchFamily="34" charset="0"/>
              <a:ea typeface="MS PGothic" pitchFamily="34" charset="-128"/>
            </a:endParaRPr>
          </a:p>
          <a:p>
            <a:pPr defTabSz="987914" eaLnBrk="0" hangingPunct="0">
              <a:lnSpc>
                <a:spcPct val="85000"/>
              </a:lnSpc>
            </a:pPr>
            <a:fld id="{E68EC476-442B-4BB7-9603-F1440C241F3D}" type="slidenum">
              <a:rPr lang="de-DE" sz="900" smtClean="0">
                <a:solidFill>
                  <a:prstClr val="white">
                    <a:lumMod val="50000"/>
                  </a:prstClr>
                </a:solidFill>
                <a:ea typeface="MS PGothic" pitchFamily="34" charset="-128"/>
                <a:cs typeface="Arial" panose="020B0604020202020204" pitchFamily="34" charset="0"/>
              </a:rPr>
              <a:pPr defTabSz="987914" eaLnBrk="0" hangingPunct="0">
                <a:lnSpc>
                  <a:spcPct val="85000"/>
                </a:lnSpc>
              </a:pPr>
              <a:t>‹#›</a:t>
            </a:fld>
            <a:endParaRPr lang="en-GB" sz="900" dirty="0">
              <a:solidFill>
                <a:prstClr val="white">
                  <a:lumMod val="50000"/>
                </a:prstClr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7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xStyles>
    <p:titleStyle>
      <a:lvl1pPr algn="ctr" defTabSz="1219200" rtl="0" eaLnBrk="1" latinLnBrk="0" hangingPunct="1">
        <a:spcBef>
          <a:spcPct val="0"/>
        </a:spcBef>
        <a:buNone/>
        <a:defRPr sz="58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3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9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599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99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gif"/><Relationship Id="rId5" Type="http://schemas.openxmlformats.org/officeDocument/2006/relationships/hyperlink" Target="https://en.wikipedia.org/wiki/File:HomotopySmall.gif" TargetMode="External"/><Relationship Id="rId4" Type="http://schemas.openxmlformats.org/officeDocument/2006/relationships/hyperlink" Target="https://en.wikipedia.org/wiki/Homotop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na_Scot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5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web.mit.edu/16.399/www/lecture_03-proofs/Cousot_MIT_2005_Course_03_4-1.pdf" TargetMode="External"/><Relationship Id="rId5" Type="http://schemas.openxmlformats.org/officeDocument/2006/relationships/hyperlink" Target="http://web.mit.edu/16.399/www/lecture_15-approximation/Cousot_MIT_2005_Course_15_4-1.pdf" TargetMode="External"/><Relationship Id="rId4" Type="http://schemas.openxmlformats.org/officeDocument/2006/relationships/hyperlink" Target="https://xlp.pub/index.php/Soundne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en/Light_c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hyperlink" Target="https://lamport.azurewebsites.net/tla/amazon-excerpt.html" TargetMode="External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2321751?seq=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lp.pub/" TargetMode="External"/><Relationship Id="rId2" Type="http://schemas.openxmlformats.org/officeDocument/2006/relationships/hyperlink" Target="mailto:benkoo@mail.tsinghua.edu.cn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bartoszmilewski.com/2019/07/03/programming-with-universal-constructions/" TargetMode="External"/><Relationship Id="rId5" Type="http://schemas.openxmlformats.org/officeDocument/2006/relationships/hyperlink" Target="https://www.quora.com/What-is-the-meaning-of-the-diagram-for-the-product-in-category-theory-Why-do-the-arrows-point-in-the-ways-they-point" TargetMode="Externa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YFIA7Ygjw&amp;list=PLlWULwPzrppVYesREEHJDeYftNLqajvz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paladion.net/devsecops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hyperlink" Target="https://www.pachyderm.com/" TargetMode="External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7.png"/><Relationship Id="rId11" Type="http://schemas.openxmlformats.org/officeDocument/2006/relationships/hyperlink" Target="http://dockerhub.io/" TargetMode="External"/><Relationship Id="rId5" Type="http://schemas.openxmlformats.org/officeDocument/2006/relationships/image" Target="../media/image86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BlfJerAcRw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kc.pub/index.php/Book/Specifying_Systems" TargetMode="Externa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hyperlink" Target="https://en.wikipedia.org/wiki/Electronic_design_automation" TargetMode="External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hyperlink" Target="https://www.absint.com/astree/index.htm" TargetMode="External"/><Relationship Id="rId10" Type="http://schemas.openxmlformats.org/officeDocument/2006/relationships/hyperlink" Target="https://www.paladion.net/devsecop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times.cn/page/202106/1227198.shtml" TargetMode="External"/><Relationship Id="rId2" Type="http://schemas.openxmlformats.org/officeDocument/2006/relationships/hyperlink" Target="https://history.nasa.gov/sp4801-chapter7.pdf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jpeg"/><Relationship Id="rId5" Type="http://schemas.openxmlformats.org/officeDocument/2006/relationships/hyperlink" Target="https://commons.wikimedia.org/wiki/File:Seamans,_von_Braun_and_President_Kennedy_at_Cape_Canaveral_-_GPN-2000-001843.jpg" TargetMode="Externa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todoc.com/the-mode-decision-honr-269-i-to-the/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helpiks.org/3-44269.htm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215473" y="652148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en-US" altLang="zh-CN" sz="1000" dirty="0">
                <a:solidFill>
                  <a:srgbClr val="1D1D1A"/>
                </a:solidFill>
              </a:rPr>
              <a:t>Security Level:</a:t>
            </a:r>
            <a:endParaRPr lang="en-US" sz="1000" dirty="0">
              <a:solidFill>
                <a:srgbClr val="1D1D1A"/>
              </a:solidFill>
            </a:endParaRPr>
          </a:p>
        </p:txBody>
      </p:sp>
      <p:sp>
        <p:nvSpPr>
          <p:cNvPr id="5" name="Rectangle 64"/>
          <p:cNvSpPr>
            <a:spLocks noGrp="1" noChangeArrowheads="1"/>
          </p:cNvSpPr>
          <p:nvPr>
            <p:ph type="ctrTitle"/>
          </p:nvPr>
        </p:nvSpPr>
        <p:spPr>
          <a:xfrm>
            <a:off x="574041" y="1483542"/>
            <a:ext cx="7853267" cy="963096"/>
          </a:xfrm>
        </p:spPr>
        <p:txBody>
          <a:bodyPr>
            <a:normAutofit/>
          </a:bodyPr>
          <a:lstStyle/>
          <a:p>
            <a:r>
              <a:rPr lang="zh-CN" altLang="zh-CN" dirty="0"/>
              <a:t>基于</a:t>
            </a:r>
            <a:r>
              <a:rPr lang="zh-CN" altLang="en-US" dirty="0"/>
              <a:t>系统</a:t>
            </a:r>
            <a:r>
              <a:rPr lang="zh-CN" altLang="zh-CN" dirty="0"/>
              <a:t>代数</a:t>
            </a:r>
            <a:r>
              <a:rPr lang="zh-CN" altLang="en-US" dirty="0"/>
              <a:t>的</a:t>
            </a:r>
            <a:r>
              <a:rPr lang="zh-CN" altLang="zh-CN" dirty="0"/>
              <a:t>元语言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zh-CN" altLang="en-US" dirty="0"/>
              <a:t>代数化生成系统方案的理论与案例</a:t>
            </a:r>
          </a:p>
        </p:txBody>
      </p:sp>
      <p:sp>
        <p:nvSpPr>
          <p:cNvPr id="6" name="Rectangle 65"/>
          <p:cNvSpPr txBox="1">
            <a:spLocks noChangeArrowheads="1"/>
          </p:cNvSpPr>
          <p:nvPr/>
        </p:nvSpPr>
        <p:spPr>
          <a:xfrm>
            <a:off x="574041" y="2596390"/>
            <a:ext cx="5305425" cy="11932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00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7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zh-CN" altLang="en-US" sz="1800" dirty="0">
                <a:latin typeface="+mj-ea"/>
                <a:ea typeface="+mj-ea"/>
              </a:rPr>
              <a:t>顾学雍</a:t>
            </a:r>
            <a:endParaRPr lang="en-US" altLang="zh-CN" sz="1800" dirty="0">
              <a:latin typeface="+mj-ea"/>
              <a:ea typeface="+mj-ea"/>
            </a:endParaRPr>
          </a:p>
          <a:p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1800" dirty="0">
                <a:latin typeface="+mj-ea"/>
                <a:ea typeface="+mj-ea"/>
              </a:rPr>
              <a:t>2021-10-15</a:t>
            </a: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EBA51E17-9F20-9049-B237-DDA7BBD50E9A}"/>
              </a:ext>
            </a:extLst>
          </p:cNvPr>
          <p:cNvSpPr txBox="1">
            <a:spLocks noChangeArrowheads="1"/>
          </p:cNvSpPr>
          <p:nvPr/>
        </p:nvSpPr>
        <p:spPr>
          <a:xfrm>
            <a:off x="574041" y="520446"/>
            <a:ext cx="9657354" cy="604019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algn="l" defTabSz="914400" rtl="0" eaLnBrk="1" latinLnBrk="0" hangingPunct="1">
              <a:lnSpc>
                <a:spcPts val="344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en-TW" altLang="zh-CN" dirty="0"/>
              <a:t>Algebra of Systems (AoS) as a Meta Language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9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25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拓扑关系的可能性空间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57F86-95CE-0540-BDFD-6178BF5E7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7CCE40-481D-3544-9D4B-9841E97C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75186F-08AD-C444-AC3D-38FA7885506E}"/>
              </a:ext>
            </a:extLst>
          </p:cNvPr>
          <p:cNvSpPr txBox="1">
            <a:spLocks/>
          </p:cNvSpPr>
          <p:nvPr/>
        </p:nvSpPr>
        <p:spPr>
          <a:xfrm>
            <a:off x="6142234" y="1505643"/>
            <a:ext cx="5581100" cy="572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同伦结构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3200" dirty="0" err="1">
                <a:latin typeface="STXinwei" panose="02010800040101010101" pitchFamily="2" charset="-122"/>
                <a:ea typeface="STXinwei" panose="02010800040101010101" pitchFamily="2" charset="-122"/>
              </a:rPr>
              <a:t>Homotopy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00ADD-A489-C84F-B5D5-89C52460D685}"/>
              </a:ext>
            </a:extLst>
          </p:cNvPr>
          <p:cNvSpPr txBox="1"/>
          <p:nvPr/>
        </p:nvSpPr>
        <p:spPr>
          <a:xfrm>
            <a:off x="6488043" y="5690700"/>
            <a:ext cx="4889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Image and Text Source: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en.wikipedia.org</a:t>
            </a:r>
            <a:r>
              <a:rPr lang="en-US" sz="1400" dirty="0">
                <a:hlinkClick r:id="rId4"/>
              </a:rPr>
              <a:t>/wiki/</a:t>
            </a:r>
            <a:r>
              <a:rPr lang="en-US" sz="1400" dirty="0" err="1">
                <a:hlinkClick r:id="rId4"/>
              </a:rPr>
              <a:t>Homotopy</a:t>
            </a:r>
            <a:endParaRPr lang="en-TW" sz="1400" dirty="0"/>
          </a:p>
        </p:txBody>
      </p:sp>
      <p:pic>
        <p:nvPicPr>
          <p:cNvPr id="12" name="Picture 2">
            <a:hlinkClick r:id="rId5"/>
            <a:extLst>
              <a:ext uri="{FF2B5EF4-FFF2-40B4-BE49-F238E27FC236}">
                <a16:creationId xmlns:a16="http://schemas.microsoft.com/office/drawing/2014/main" id="{03FE969A-4D74-7C46-81AD-5485EC70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784" y="2551911"/>
            <a:ext cx="27940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F30971-30AE-4C47-BED1-BB81086DBEEE}"/>
              </a:ext>
            </a:extLst>
          </p:cNvPr>
          <p:cNvSpPr txBox="1"/>
          <p:nvPr/>
        </p:nvSpPr>
        <p:spPr>
          <a:xfrm>
            <a:off x="6849382" y="4700847"/>
            <a:ext cx="4166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上图的两条以虚线表达的路径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，因共享起点与终点，所以可视为同伦。</a:t>
            </a:r>
            <a:r>
              <a:rPr lang="en-US" sz="1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动画中所演示是一个同伦关系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（此类同伦的示意动画可有无限多个可能性）。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4E092546-B655-0A4D-BDCF-0DF2A0C1A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34" y="6180910"/>
            <a:ext cx="112114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箭头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（</a:t>
            </a:r>
            <a:r>
              <a:rPr lang="zh-CN" altLang="en-US" sz="28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有向关系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）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的万用性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：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所有现象均可用</a:t>
            </a:r>
            <a:r>
              <a:rPr lang="zh-CN" altLang="en-U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“箭头</a:t>
            </a:r>
            <a:r>
              <a:rPr lang="es-ES" sz="2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”</a:t>
            </a:r>
            <a:r>
              <a:rPr lang="es-ES" sz="2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表述</a:t>
            </a:r>
            <a:endParaRPr lang="es-ES" sz="2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4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57F53-F404-7342-A8E7-01FC948F5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54" y="2267978"/>
            <a:ext cx="5118029" cy="4337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6E6B3-A81F-F84E-86BC-8A3056B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63" y="252800"/>
            <a:ext cx="11365238" cy="4616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所有的数据类型均为偏序集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（偏序集由有向关系所构成）</a:t>
            </a:r>
            <a:endParaRPr lang="en-US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9A32-45CB-F149-A5F1-EFB01EFC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982" y="1536634"/>
            <a:ext cx="10787860" cy="657927"/>
          </a:xfrm>
        </p:spPr>
        <p:txBody>
          <a:bodyPr/>
          <a:lstStyle/>
          <a:p>
            <a:r>
              <a:rPr lang="en-US" b="1" dirty="0"/>
              <a:t>Lattices are a kind of Partially Ordered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10A38-6131-7F4B-87C4-354F493B33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11</a:t>
            </a:fld>
            <a:endParaRPr lang="en" sz="1333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6FBDF1AD-C3FE-7E42-9348-EED61530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54" y="1629877"/>
            <a:ext cx="3140425" cy="40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2641F5-C80B-7A43-87C3-217D310F82B9}"/>
              </a:ext>
            </a:extLst>
          </p:cNvPr>
          <p:cNvSpPr txBox="1"/>
          <p:nvPr/>
        </p:nvSpPr>
        <p:spPr>
          <a:xfrm>
            <a:off x="8679334" y="6217079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Image Source: 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Wikipedia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CDFF67-B083-9D44-B60E-EB97729CB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4" y="4576592"/>
            <a:ext cx="4458376" cy="1892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0AF27-6C0C-4F4A-BB43-0DFD4949EAAD}"/>
              </a:ext>
            </a:extLst>
          </p:cNvPr>
          <p:cNvSpPr txBox="1"/>
          <p:nvPr/>
        </p:nvSpPr>
        <p:spPr>
          <a:xfrm>
            <a:off x="8465333" y="5807086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Dana Scott: 1976 图灵奖得主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18D9-B7E9-9747-AC8E-B84EE95715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34" t="19972" r="30434" b="16818"/>
          <a:stretch/>
        </p:blipFill>
        <p:spPr>
          <a:xfrm>
            <a:off x="869621" y="2171667"/>
            <a:ext cx="2472062" cy="22461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4BCAC1-EDF0-894B-8A1C-28CE29D2F3E9}"/>
              </a:ext>
            </a:extLst>
          </p:cNvPr>
          <p:cNvSpPr txBox="1"/>
          <p:nvPr/>
        </p:nvSpPr>
        <p:spPr>
          <a:xfrm>
            <a:off x="8024507" y="1159844"/>
            <a:ext cx="396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将计算从艺术提升到科学层次的鼻祖</a:t>
            </a:r>
          </a:p>
        </p:txBody>
      </p:sp>
    </p:spTree>
    <p:extLst>
      <p:ext uri="{BB962C8B-B14F-4D97-AF65-F5344CB8AC3E}">
        <p14:creationId xmlns:p14="http://schemas.microsoft.com/office/powerpoint/2010/main" val="216500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系统建模的有效性指标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845" y="3128602"/>
            <a:ext cx="1494935" cy="149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1003111" y="101640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Soundness</a:t>
            </a:r>
            <a:endParaRPr sz="3200" b="1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5041311" y="1016400"/>
            <a:ext cx="20400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Precision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31"/>
          <p:cNvSpPr txBox="1"/>
          <p:nvPr/>
        </p:nvSpPr>
        <p:spPr>
          <a:xfrm>
            <a:off x="8641978" y="1016400"/>
            <a:ext cx="25172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1C4587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Termination</a:t>
            </a:r>
            <a:endParaRPr sz="3200"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34278" y="2270784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0" name="Google Shape;160;p3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1978" y="3128588"/>
            <a:ext cx="2517200" cy="18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1044" y="3013570"/>
            <a:ext cx="3100507" cy="1808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1"/>
          <p:cNvCxnSpPr/>
          <p:nvPr/>
        </p:nvCxnSpPr>
        <p:spPr>
          <a:xfrm>
            <a:off x="7873911" y="2228966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115366" y="16123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可靠性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9CAEB3-0986-EF47-9F3D-FCCCB289D1D7}"/>
              </a:ext>
            </a:extLst>
          </p:cNvPr>
          <p:cNvSpPr txBox="1"/>
          <p:nvPr/>
        </p:nvSpPr>
        <p:spPr>
          <a:xfrm>
            <a:off x="4943040" y="16249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精确性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397E2-6346-2A42-A894-8C0A922BC4B1}"/>
              </a:ext>
            </a:extLst>
          </p:cNvPr>
          <p:cNvSpPr txBox="1"/>
          <p:nvPr/>
        </p:nvSpPr>
        <p:spPr>
          <a:xfrm>
            <a:off x="8782323" y="16273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zh-CN" alt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可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终止）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08F38-AED8-8042-9E72-8BF8374741CE}"/>
              </a:ext>
            </a:extLst>
          </p:cNvPr>
          <p:cNvSpPr txBox="1"/>
          <p:nvPr/>
        </p:nvSpPr>
        <p:spPr>
          <a:xfrm>
            <a:off x="4237735" y="5240082"/>
            <a:ext cx="3647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TW" kern="0" dirty="0">
                <a:latin typeface="STXinwei" panose="02010800040101010101" pitchFamily="2" charset="-122"/>
                <a:ea typeface="STXinwei" panose="02010800040101010101" pitchFamily="2" charset="-122"/>
              </a:rPr>
              <a:t>计算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的精确程度可根据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应用场景的需求，即时地调用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可供决策的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算法与相应的度量衡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1ADC0B-F233-AA49-969E-B0A2B6FC1017}"/>
              </a:ext>
            </a:extLst>
          </p:cNvPr>
          <p:cNvSpPr txBox="1"/>
          <p:nvPr/>
        </p:nvSpPr>
        <p:spPr>
          <a:xfrm>
            <a:off x="7694164" y="5240082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可灵活地修改系统模型复杂度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从而可在无损模型正确性的前提下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在有限的时间与计算资源内</a:t>
            </a:r>
            <a:endParaRPr lang="en-US" altLang="zh-CN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 algn="ctr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得到可供决策的系统模型评估结果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B60623-1919-2E41-A946-CA480038AC94}"/>
              </a:ext>
            </a:extLst>
          </p:cNvPr>
          <p:cNvSpPr txBox="1"/>
          <p:nvPr/>
        </p:nvSpPr>
        <p:spPr>
          <a:xfrm>
            <a:off x="587126" y="545475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满足所有时序逻辑可能性空间中的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”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Assumptions/Assertions</a:t>
            </a:r>
          </a:p>
        </p:txBody>
      </p:sp>
    </p:spTree>
    <p:extLst>
      <p:ext uri="{BB962C8B-B14F-4D97-AF65-F5344CB8AC3E}">
        <p14:creationId xmlns:p14="http://schemas.microsoft.com/office/powerpoint/2010/main" val="3865168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TW" sz="2400" b="1" dirty="0">
                <a:solidFill>
                  <a:schemeClr val="dk1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现在</a:t>
            </a:r>
            <a:endParaRPr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416812" y="358577"/>
            <a:ext cx="11360800" cy="5070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以光速为限</a:t>
            </a:r>
            <a:r>
              <a:rPr lang="en" sz="2400" b="1" dirty="0" err="1">
                <a:solidFill>
                  <a:srgbClr val="C00000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</a:rPr>
              <a:t>的决策影响力空间</a:t>
            </a:r>
            <a:endParaRPr sz="2400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445685" y="2252977"/>
            <a:ext cx="1305390" cy="5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未来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223116" y="4171472"/>
            <a:ext cx="17504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过去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02" name="Google Shape;202;p34"/>
          <p:cNvCxnSpPr>
            <a:cxnSpLocks/>
            <a:stCxn id="201" idx="0"/>
            <a:endCxn id="198" idx="4"/>
          </p:cNvCxnSpPr>
          <p:nvPr/>
        </p:nvCxnSpPr>
        <p:spPr>
          <a:xfrm flipV="1">
            <a:off x="6098316" y="3791933"/>
            <a:ext cx="132" cy="3795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4"/>
          <p:cNvCxnSpPr>
            <a:cxnSpLocks/>
            <a:stCxn id="198" idx="0"/>
            <a:endCxn id="200" idx="2"/>
          </p:cNvCxnSpPr>
          <p:nvPr/>
        </p:nvCxnSpPr>
        <p:spPr>
          <a:xfrm flipH="1" flipV="1">
            <a:off x="6098380" y="2771144"/>
            <a:ext cx="68" cy="2819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4"/>
          <p:cNvCxnSpPr>
            <a:cxnSpLocks/>
            <a:stCxn id="198" idx="6"/>
          </p:cNvCxnSpPr>
          <p:nvPr/>
        </p:nvCxnSpPr>
        <p:spPr>
          <a:xfrm flipV="1">
            <a:off x="6973648" y="1112601"/>
            <a:ext cx="4267133" cy="230993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6" name="Google Shape;206;p34"/>
          <p:cNvCxnSpPr>
            <a:cxnSpLocks/>
            <a:stCxn id="198" idx="2"/>
          </p:cNvCxnSpPr>
          <p:nvPr/>
        </p:nvCxnSpPr>
        <p:spPr>
          <a:xfrm flipH="1" flipV="1">
            <a:off x="955982" y="1112601"/>
            <a:ext cx="4267266" cy="2309932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7" name="Google Shape;207;p34"/>
          <p:cNvCxnSpPr>
            <a:cxnSpLocks/>
            <a:endCxn id="198" idx="2"/>
          </p:cNvCxnSpPr>
          <p:nvPr/>
        </p:nvCxnSpPr>
        <p:spPr>
          <a:xfrm flipV="1">
            <a:off x="874815" y="3422533"/>
            <a:ext cx="4348433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4"/>
          <p:cNvCxnSpPr>
            <a:cxnSpLocks/>
            <a:endCxn id="198" idx="6"/>
          </p:cNvCxnSpPr>
          <p:nvPr/>
        </p:nvCxnSpPr>
        <p:spPr>
          <a:xfrm flipH="1" flipV="1">
            <a:off x="6973648" y="3422533"/>
            <a:ext cx="4306034" cy="2658628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34"/>
          <p:cNvSpPr txBox="1"/>
          <p:nvPr/>
        </p:nvSpPr>
        <p:spPr>
          <a:xfrm>
            <a:off x="1239180" y="3010123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11" name="Google Shape;211;p34"/>
          <p:cNvCxnSpPr/>
          <p:nvPr/>
        </p:nvCxnSpPr>
        <p:spPr>
          <a:xfrm>
            <a:off x="772980" y="6255334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" name="Google Shape;212;p34"/>
          <p:cNvSpPr txBox="1"/>
          <p:nvPr/>
        </p:nvSpPr>
        <p:spPr>
          <a:xfrm>
            <a:off x="4294655" y="6236928"/>
            <a:ext cx="360511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空间轴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 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方位命名空间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213" name="Google Shape;213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4376" y="1955342"/>
            <a:ext cx="2268133" cy="2403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9469642" y="4389740"/>
            <a:ext cx="2717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Image Source: </a:t>
            </a:r>
          </a:p>
          <a:p>
            <a:pPr algn="ctr"/>
            <a:r>
              <a:rPr lang="e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 on </a:t>
            </a:r>
            <a:r>
              <a:rPr lang="en" sz="1600" b="1" dirty="0" err="1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光锥</a:t>
            </a:r>
            <a:r>
              <a:rPr lang="en-US" altLang="zh-CN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  <a:r>
              <a:rPr lang="zh-CN" altLang="en-US" sz="1600" b="1" dirty="0">
                <a:solidFill>
                  <a:srgbClr val="073763"/>
                </a:solidFill>
                <a:uFill>
                  <a:noFill/>
                </a:u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因果锥</a:t>
            </a:r>
            <a:endParaRPr sz="16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F3338-2008-7E49-B386-08B0F87F6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" y="1639429"/>
            <a:ext cx="706359" cy="706359"/>
          </a:xfrm>
          <a:prstGeom prst="rect">
            <a:avLst/>
          </a:prstGeom>
        </p:spPr>
      </p:pic>
      <p:sp>
        <p:nvSpPr>
          <p:cNvPr id="23" name="Google Shape;209;p34">
            <a:extLst>
              <a:ext uri="{FF2B5EF4-FFF2-40B4-BE49-F238E27FC236}">
                <a16:creationId xmlns:a16="http://schemas.microsoft.com/office/drawing/2014/main" id="{8EE0F747-8A79-224D-9E6E-BAF440C5E4BD}"/>
              </a:ext>
            </a:extLst>
          </p:cNvPr>
          <p:cNvSpPr txBox="1"/>
          <p:nvPr/>
        </p:nvSpPr>
        <p:spPr>
          <a:xfrm>
            <a:off x="7584990" y="3021827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公共空间</a:t>
            </a:r>
            <a:endParaRPr sz="2400" b="1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26" name="Google Shape;212;p34">
            <a:extLst>
              <a:ext uri="{FF2B5EF4-FFF2-40B4-BE49-F238E27FC236}">
                <a16:creationId xmlns:a16="http://schemas.microsoft.com/office/drawing/2014/main" id="{C9D62496-3989-5746-B4B1-C7FA8371170C}"/>
              </a:ext>
            </a:extLst>
          </p:cNvPr>
          <p:cNvSpPr txBox="1"/>
          <p:nvPr/>
        </p:nvSpPr>
        <p:spPr>
          <a:xfrm>
            <a:off x="120353" y="2474624"/>
            <a:ext cx="521558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" sz="2400" dirty="0" err="1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轴</a:t>
            </a:r>
            <a:endParaRPr lang="en"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  <a:p>
            <a:pPr algn="ctr"/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/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时序命名空间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cxnSp>
        <p:nvCxnSpPr>
          <p:cNvPr id="27" name="Google Shape;211;p34">
            <a:extLst>
              <a:ext uri="{FF2B5EF4-FFF2-40B4-BE49-F238E27FC236}">
                <a16:creationId xmlns:a16="http://schemas.microsoft.com/office/drawing/2014/main" id="{678D9426-3D23-D04B-ADA7-0B2285579533}"/>
              </a:ext>
            </a:extLst>
          </p:cNvPr>
          <p:cNvCxnSpPr>
            <a:cxnSpLocks/>
          </p:cNvCxnSpPr>
          <p:nvPr/>
        </p:nvCxnSpPr>
        <p:spPr>
          <a:xfrm flipV="1">
            <a:off x="772980" y="717518"/>
            <a:ext cx="0" cy="553781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212;p34">
            <a:extLst>
              <a:ext uri="{FF2B5EF4-FFF2-40B4-BE49-F238E27FC236}">
                <a16:creationId xmlns:a16="http://schemas.microsoft.com/office/drawing/2014/main" id="{A1C8DA78-EFDB-F84C-8060-CD6741F72171}"/>
              </a:ext>
            </a:extLst>
          </p:cNvPr>
          <p:cNvSpPr txBox="1"/>
          <p:nvPr/>
        </p:nvSpPr>
        <p:spPr>
          <a:xfrm rot="1708551">
            <a:off x="1961440" y="1922349"/>
            <a:ext cx="303290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36" name="Google Shape;212;p34">
            <a:extLst>
              <a:ext uri="{FF2B5EF4-FFF2-40B4-BE49-F238E27FC236}">
                <a16:creationId xmlns:a16="http://schemas.microsoft.com/office/drawing/2014/main" id="{D936D70B-2D39-C94E-9840-87A36C424620}"/>
              </a:ext>
            </a:extLst>
          </p:cNvPr>
          <p:cNvSpPr txBox="1"/>
          <p:nvPr/>
        </p:nvSpPr>
        <p:spPr>
          <a:xfrm rot="19897016">
            <a:off x="7283117" y="1888067"/>
            <a:ext cx="2912588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3" name="Google Shape;212;p34">
            <a:extLst>
              <a:ext uri="{FF2B5EF4-FFF2-40B4-BE49-F238E27FC236}">
                <a16:creationId xmlns:a16="http://schemas.microsoft.com/office/drawing/2014/main" id="{E3A63954-2503-7246-868F-08056DE8971C}"/>
              </a:ext>
            </a:extLst>
          </p:cNvPr>
          <p:cNvSpPr txBox="1"/>
          <p:nvPr/>
        </p:nvSpPr>
        <p:spPr>
          <a:xfrm rot="19722381">
            <a:off x="2151665" y="4483486"/>
            <a:ext cx="2967796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44" name="Google Shape;212;p34">
            <a:extLst>
              <a:ext uri="{FF2B5EF4-FFF2-40B4-BE49-F238E27FC236}">
                <a16:creationId xmlns:a16="http://schemas.microsoft.com/office/drawing/2014/main" id="{031D1650-B3C2-6447-BED7-9B5912721268}"/>
              </a:ext>
            </a:extLst>
          </p:cNvPr>
          <p:cNvSpPr txBox="1"/>
          <p:nvPr/>
        </p:nvSpPr>
        <p:spPr>
          <a:xfrm rot="1879250">
            <a:off x="7131403" y="4505646"/>
            <a:ext cx="2921097" cy="492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 err="1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物理事件交互影响的效力边界</a:t>
            </a:r>
            <a:endParaRPr sz="16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2" name="Google Shape;215;p34">
            <a:extLst>
              <a:ext uri="{FF2B5EF4-FFF2-40B4-BE49-F238E27FC236}">
                <a16:creationId xmlns:a16="http://schemas.microsoft.com/office/drawing/2014/main" id="{ED5D63FA-3C04-824B-9335-69F6C03D290D}"/>
              </a:ext>
            </a:extLst>
          </p:cNvPr>
          <p:cNvSpPr txBox="1"/>
          <p:nvPr/>
        </p:nvSpPr>
        <p:spPr>
          <a:xfrm>
            <a:off x="4879762" y="5147134"/>
            <a:ext cx="2434899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影响力交互空间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  <p:sp>
        <p:nvSpPr>
          <p:cNvPr id="53" name="Google Shape;215;p34">
            <a:extLst>
              <a:ext uri="{FF2B5EF4-FFF2-40B4-BE49-F238E27FC236}">
                <a16:creationId xmlns:a16="http://schemas.microsoft.com/office/drawing/2014/main" id="{36252A04-F996-8944-80B9-C813576ADA79}"/>
              </a:ext>
            </a:extLst>
          </p:cNvPr>
          <p:cNvSpPr txBox="1"/>
          <p:nvPr/>
        </p:nvSpPr>
        <p:spPr>
          <a:xfrm>
            <a:off x="5141012" y="1316976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TW" sz="2400" b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Lato"/>
                <a:sym typeface="Lato"/>
              </a:rPr>
              <a:t>影响力空间</a:t>
            </a:r>
            <a:endParaRPr sz="2400" b="1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8794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176" y="387153"/>
            <a:ext cx="9405959" cy="466287"/>
          </a:xfrm>
        </p:spPr>
        <p:txBody>
          <a:bodyPr>
            <a:normAutofit/>
          </a:bodyPr>
          <a:lstStyle/>
          <a:p>
            <a:pPr defTabSz="914332">
              <a:spcBef>
                <a:spcPts val="0"/>
              </a:spcBef>
              <a:buSzPts val="2800"/>
              <a:defRPr/>
            </a:pP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形式化系统设计方法的产业化工具与应用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9999" y="6322162"/>
            <a:ext cx="2744272" cy="365125"/>
          </a:xfrm>
        </p:spPr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14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65CA9-A287-3146-95AB-942DB2DA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0779" y="2165663"/>
            <a:ext cx="3315203" cy="415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slie Lamport - Leslie Lamport updated their profile picture.">
            <a:extLst>
              <a:ext uri="{FF2B5EF4-FFF2-40B4-BE49-F238E27FC236}">
                <a16:creationId xmlns:a16="http://schemas.microsoft.com/office/drawing/2014/main" id="{248406FB-32E0-DC4B-A67B-A5D155FD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084" y="3000491"/>
            <a:ext cx="3425046" cy="255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91BDF3-E4C0-714F-9597-0B11C69FFA20}"/>
              </a:ext>
            </a:extLst>
          </p:cNvPr>
          <p:cNvSpPr txBox="1"/>
          <p:nvPr/>
        </p:nvSpPr>
        <p:spPr>
          <a:xfrm>
            <a:off x="627630" y="1667315"/>
            <a:ext cx="3282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运用偏序集代数方法奠定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研究分布与并发系统</a:t>
            </a: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同时也是TLA+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 时序逻辑形式化模型检验工具的开发者</a:t>
            </a:r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TW" sz="2000" dirty="0">
                <a:latin typeface="STXinwei" panose="02010800040101010101" pitchFamily="2" charset="-122"/>
                <a:ea typeface="STXinwei" panose="02010800040101010101" pitchFamily="2" charset="-122"/>
              </a:rPr>
              <a:t>的原创者</a:t>
            </a:r>
          </a:p>
          <a:p>
            <a:pPr algn="ctr"/>
            <a:endParaRPr lang="en-TW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9" name="Picture 18">
            <a:hlinkClick r:id="rId5"/>
            <a:extLst>
              <a:ext uri="{FF2B5EF4-FFF2-40B4-BE49-F238E27FC236}">
                <a16:creationId xmlns:a16="http://schemas.microsoft.com/office/drawing/2014/main" id="{764B1D7E-16F2-9541-A79C-5076DF870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152" y="2132830"/>
            <a:ext cx="3525896" cy="42221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D62B52-FC1C-C148-9044-7E2BAF5E1A58}"/>
              </a:ext>
            </a:extLst>
          </p:cNvPr>
          <p:cNvSpPr txBox="1"/>
          <p:nvPr/>
        </p:nvSpPr>
        <p:spPr>
          <a:xfrm>
            <a:off x="8592776" y="6354993"/>
            <a:ext cx="30251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lamport.azurewebsites.net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tla</a:t>
            </a:r>
            <a:r>
              <a:rPr lang="en-US" sz="900" dirty="0">
                <a:hlinkClick r:id="rId5"/>
              </a:rPr>
              <a:t>/amazon-</a:t>
            </a:r>
            <a:r>
              <a:rPr lang="en-US" sz="900" dirty="0" err="1">
                <a:hlinkClick r:id="rId5"/>
              </a:rPr>
              <a:t>excerpt.html</a:t>
            </a:r>
            <a:endParaRPr lang="en-TW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F9C7A-FEE7-E94B-8A31-F2F564440E4B}"/>
              </a:ext>
            </a:extLst>
          </p:cNvPr>
          <p:cNvSpPr txBox="1"/>
          <p:nvPr/>
        </p:nvSpPr>
        <p:spPr>
          <a:xfrm>
            <a:off x="351557" y="5743622"/>
            <a:ext cx="35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Leslie Lamport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2013 图灵奖得主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552450-F4DC-D246-9095-9C9FFDA25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5850" y="3429000"/>
            <a:ext cx="3001108" cy="1132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A367C-2DF2-D349-AE7F-D9DBCE7C15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785" y="3682116"/>
            <a:ext cx="1139173" cy="18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33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78AC7B-051D-2B49-8909-49087DA0D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9546" y="299420"/>
            <a:ext cx="7599214" cy="46166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辩证</a:t>
            </a:r>
            <a:r>
              <a:rPr lang="zh-TW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正确性的形式化表述</a:t>
            </a:r>
            <a:endParaRPr lang="en-TW"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D02631-2D6D-CB40-8752-433854F7EA2D}"/>
              </a:ext>
            </a:extLst>
          </p:cNvPr>
          <p:cNvSpPr/>
          <p:nvPr/>
        </p:nvSpPr>
        <p:spPr>
          <a:xfrm>
            <a:off x="3000053" y="2749695"/>
            <a:ext cx="3354574" cy="3173896"/>
          </a:xfrm>
          <a:prstGeom prst="ellipse">
            <a:avLst/>
          </a:prstGeom>
          <a:solidFill>
            <a:schemeClr val="tx1">
              <a:alpha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安全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Safety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避免坏事发生</a:t>
            </a:r>
            <a:r>
              <a:rPr lang="zh-CN" altLang="en-US" sz="2400" kern="0" dirty="0">
                <a:solidFill>
                  <a:srgbClr val="FFFFFF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400" kern="0" dirty="0">
              <a:solidFill>
                <a:srgbClr val="FFFFFF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083B31-36D6-7342-9CAA-B1E67FBD64EA}"/>
              </a:ext>
            </a:extLst>
          </p:cNvPr>
          <p:cNvSpPr/>
          <p:nvPr/>
        </p:nvSpPr>
        <p:spPr>
          <a:xfrm>
            <a:off x="5554409" y="2749695"/>
            <a:ext cx="3297302" cy="3173895"/>
          </a:xfrm>
          <a:prstGeom prst="ellipse">
            <a:avLst/>
          </a:prstGeom>
          <a:noFill/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活性</a:t>
            </a:r>
          </a:p>
          <a:p>
            <a:pPr algn="ctr" defTabSz="1219170">
              <a:buClr>
                <a:srgbClr val="000000"/>
              </a:buClr>
              <a:defRPr/>
            </a:pP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Liveness</a:t>
            </a:r>
          </a:p>
          <a:p>
            <a:pPr algn="ctr" defTabSz="1219170">
              <a:buClr>
                <a:srgbClr val="000000"/>
              </a:buClr>
              <a:defRPr/>
            </a:pP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  <a:p>
            <a:pPr algn="ctr" defTabSz="1219170">
              <a:buClr>
                <a:srgbClr val="000000"/>
              </a:buClr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（</a:t>
            </a:r>
            <a:r>
              <a:rPr lang="en-TW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保证好事发生</a:t>
            </a:r>
            <a:r>
              <a:rPr lang="zh-CN" altLang="en-US" sz="2000" kern="0" dirty="0">
                <a:solidFill>
                  <a:srgbClr val="000000"/>
                </a:solidFill>
                <a:latin typeface="STXinwei" panose="02010800040101010101" pitchFamily="2" charset="-122"/>
                <a:ea typeface="STXinwei" panose="02010800040101010101" pitchFamily="2" charset="-122"/>
                <a:sym typeface="Arial"/>
              </a:rPr>
              <a:t>）</a:t>
            </a:r>
            <a:endParaRPr lang="en-TW" sz="2000" kern="0" dirty="0">
              <a:solidFill>
                <a:srgbClr val="000000"/>
              </a:solidFill>
              <a:latin typeface="STXinwei" panose="02010800040101010101" pitchFamily="2" charset="-122"/>
              <a:ea typeface="STXinwei" panose="02010800040101010101" pitchFamily="2" charset="-122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E25CB-675D-DB40-8C3A-1D4D43B7F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  <a:defRPr/>
            </a:pPr>
            <a:fld id="{00000000-1234-1234-1234-123412341234}" type="slidenum">
              <a:rPr lang="en" sz="1333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  <a:defRPr/>
              </a:pPr>
              <a:t>15</a:t>
            </a:fld>
            <a:endParaRPr lang="en" sz="1333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1DEBD-9338-2C4C-BF16-8488D3CBEE3A}"/>
              </a:ext>
            </a:extLst>
          </p:cNvPr>
          <p:cNvSpPr txBox="1"/>
          <p:nvPr/>
        </p:nvSpPr>
        <p:spPr>
          <a:xfrm>
            <a:off x="5554409" y="3448324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</a:t>
            </a:r>
          </a:p>
          <a:p>
            <a:r>
              <a:rPr lang="en-TW" sz="4800" dirty="0">
                <a:solidFill>
                  <a:schemeClr val="accent6">
                    <a:lumMod val="40000"/>
                    <a:lumOff val="6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6076A-9FD3-B14E-A856-441E121C8AA9}"/>
              </a:ext>
            </a:extLst>
          </p:cNvPr>
          <p:cNvSpPr txBox="1"/>
          <p:nvPr/>
        </p:nvSpPr>
        <p:spPr>
          <a:xfrm>
            <a:off x="3295508" y="1988263"/>
            <a:ext cx="530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Correctness 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TW" altLang="zh-CN" sz="2400" dirty="0"/>
              <a:t>Safety ^ Liveness</a:t>
            </a:r>
            <a:endParaRPr lang="en-TW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F456F3-1777-9B4D-AB99-BA6C268CDD07}"/>
              </a:ext>
            </a:extLst>
          </p:cNvPr>
          <p:cNvCxnSpPr>
            <a:cxnSpLocks/>
            <a:stCxn id="3" idx="0"/>
            <a:endCxn id="10" idx="2"/>
          </p:cNvCxnSpPr>
          <p:nvPr/>
        </p:nvCxnSpPr>
        <p:spPr>
          <a:xfrm flipH="1" flipV="1">
            <a:off x="5949152" y="2449928"/>
            <a:ext cx="5367" cy="99839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  <a:effectLst>
            <a:softEdge rad="6129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2567D6-4BE2-F046-B5F4-271E0FDDDE0B}"/>
              </a:ext>
            </a:extLst>
          </p:cNvPr>
          <p:cNvSpPr txBox="1"/>
          <p:nvPr/>
        </p:nvSpPr>
        <p:spPr>
          <a:xfrm>
            <a:off x="3838639" y="1521215"/>
            <a:ext cx="422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系统正确性的逻辑断言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(assertion)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表达式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ABA8-975F-D248-BA80-C996835B702F}"/>
              </a:ext>
            </a:extLst>
          </p:cNvPr>
          <p:cNvSpPr txBox="1"/>
          <p:nvPr/>
        </p:nvSpPr>
        <p:spPr>
          <a:xfrm>
            <a:off x="278820" y="5114309"/>
            <a:ext cx="355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Safety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is </a:t>
            </a:r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allowed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 to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75FA10-FFE1-BB44-9775-7DA5434D8FE2}"/>
              </a:ext>
            </a:extLst>
          </p:cNvPr>
          <p:cNvSpPr txBox="1"/>
          <p:nvPr/>
        </p:nvSpPr>
        <p:spPr>
          <a:xfrm>
            <a:off x="8083315" y="5114309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Liveness</a:t>
            </a:r>
            <a:r>
              <a:rPr lang="zh-CN" altLang="en-US" i="1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What the system must eventually do.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043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DBB001-6B2F-3245-897D-28DAC541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60" y="1403120"/>
            <a:ext cx="8853773" cy="5238788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现有的系统描述语言：学习并运用系统建模语言需要相当长的时间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9197C5-52E4-E24A-8068-C0748FB5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9703" y="1311116"/>
            <a:ext cx="1231430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 (programming language) - Wikipedia">
            <a:extLst>
              <a:ext uri="{FF2B5EF4-FFF2-40B4-BE49-F238E27FC236}">
                <a16:creationId xmlns:a16="http://schemas.microsoft.com/office/drawing/2014/main" id="{3CBA07FA-5A49-1C44-A1B9-6F2E0AE9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5454880"/>
            <a:ext cx="1116411" cy="11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utocad Logo PNG Images, Free Transparent Autocad Logo Download - KindPNG">
            <a:extLst>
              <a:ext uri="{FF2B5EF4-FFF2-40B4-BE49-F238E27FC236}">
                <a16:creationId xmlns:a16="http://schemas.microsoft.com/office/drawing/2014/main" id="{5680DCFA-7D07-D24C-9458-6D52B48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0414" y="5779947"/>
            <a:ext cx="1401437" cy="7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etLogo Desktop">
            <a:extLst>
              <a:ext uri="{FF2B5EF4-FFF2-40B4-BE49-F238E27FC236}">
                <a16:creationId xmlns:a16="http://schemas.microsoft.com/office/drawing/2014/main" id="{62AABCA4-62D3-934B-837A-F7DDCC40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9434" y="1311116"/>
            <a:ext cx="895865" cy="8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E41287-44ED-D146-81F9-EAFF666E889E}"/>
              </a:ext>
            </a:extLst>
          </p:cNvPr>
          <p:cNvSpPr txBox="1"/>
          <p:nvPr/>
        </p:nvSpPr>
        <p:spPr>
          <a:xfrm>
            <a:off x="810311" y="216174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多代理与微分方程仿真引擎</a:t>
            </a:r>
          </a:p>
        </p:txBody>
      </p:sp>
    </p:spTree>
    <p:extLst>
      <p:ext uri="{BB962C8B-B14F-4D97-AF65-F5344CB8AC3E}">
        <p14:creationId xmlns:p14="http://schemas.microsoft.com/office/powerpoint/2010/main" val="1235347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3880022" y="5880776"/>
            <a:ext cx="79743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defTabSz="914354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表格来自 </a:t>
            </a:r>
            <a:r>
              <a:rPr lang="en-US" altLang="zh-CN" sz="1600" b="1" kern="0" dirty="0">
                <a:latin typeface="Arial" charset="0"/>
                <a:ea typeface="Arial" charset="0"/>
                <a:cs typeface="Arial" charset="0"/>
                <a:sym typeface="Arial"/>
              </a:rPr>
              <a:t>Mathematical Models: A Sketch for the Philosophy of Math (1981)</a:t>
            </a:r>
            <a:endParaRPr lang="zh-CN" altLang="en-US" sz="1600" b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5499" y="6120378"/>
            <a:ext cx="4893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1600" kern="0" dirty="0">
                <a:latin typeface="Arial" charset="0"/>
                <a:ea typeface="Arial" charset="0"/>
                <a:cs typeface="Arial" charset="0"/>
                <a:sym typeface="Arial"/>
              </a:rPr>
              <a:t>y Saunders Mac Lane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altLang="zh-CN" sz="1600" kern="0" dirty="0">
                <a:latin typeface="Arial" charset="0"/>
                <a:ea typeface="Arial" charset="0"/>
                <a:cs typeface="Arial" charset="0"/>
                <a:sym typeface="Arial"/>
              </a:rPr>
              <a:t>founder of Category Theory</a:t>
            </a:r>
            <a:endParaRPr lang="en-US" sz="1600" i="1" kern="0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2538"/>
              </p:ext>
            </p:extLst>
          </p:nvPr>
        </p:nvGraphicFramePr>
        <p:xfrm>
          <a:off x="767354" y="1471367"/>
          <a:ext cx="10451666" cy="443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5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36">
                <a:tc>
                  <a:txBody>
                    <a:bodyPr/>
                    <a:lstStyle/>
                    <a:p>
                      <a:r>
                        <a:rPr lang="en-US" sz="1300" dirty="0" err="1"/>
                        <a:t>计数</a:t>
                      </a:r>
                      <a:r>
                        <a:rPr lang="zh-CN" altLang="en-US" sz="1300" dirty="0"/>
                        <a:t>、枚举（</a:t>
                      </a:r>
                      <a:r>
                        <a:rPr lang="en-US" sz="1300" dirty="0"/>
                        <a:t>Counting, Enumerating</a:t>
                      </a:r>
                      <a:r>
                        <a:rPr lang="zh-CN" altLang="en-US" sz="1300" dirty="0"/>
                        <a:t>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算元对象</a:t>
                      </a:r>
                      <a:r>
                        <a:rPr lang="zh-CN" altLang="en-US" sz="1300" dirty="0"/>
                        <a:t> （命名空间）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Measuring</a:t>
                      </a:r>
                      <a:r>
                        <a:rPr lang="zh-CN" altLang="en-US" sz="1300" dirty="0"/>
                        <a:t> （度量）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Real Numbers, Calculus,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Shaping</a:t>
                      </a:r>
                      <a:r>
                        <a:rPr lang="zh-CN" altLang="en-US" sz="1300" dirty="0"/>
                        <a:t>      （分辨形体）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Geometry,</a:t>
                      </a:r>
                      <a:r>
                        <a:rPr lang="en-US" sz="1300" baseline="0" dirty="0"/>
                        <a:t> Topology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Forming</a:t>
                      </a:r>
                      <a:r>
                        <a:rPr lang="zh-CN" altLang="en-US" sz="1300" dirty="0"/>
                        <a:t>      （成形）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Symmetry, Group</a:t>
                      </a:r>
                      <a:r>
                        <a:rPr lang="en-US" sz="1300" baseline="0" dirty="0"/>
                        <a:t> Theory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Estimating</a:t>
                      </a:r>
                      <a:r>
                        <a:rPr lang="zh-CN" altLang="en-US" sz="1300" dirty="0"/>
                        <a:t>   （估测）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Probability, Measure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Moving</a:t>
                      </a:r>
                      <a:r>
                        <a:rPr lang="zh-CN" altLang="en-US" sz="1300" dirty="0"/>
                        <a:t>         （移动）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Mechanics, Calculus, Dynamics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Calculating</a:t>
                      </a:r>
                      <a:r>
                        <a:rPr lang="zh-CN" altLang="en-US" sz="1300" dirty="0"/>
                        <a:t>   （计算）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Algebra, Numerical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Proving</a:t>
                      </a:r>
                      <a:r>
                        <a:rPr lang="zh-CN" altLang="en-US" sz="1300" dirty="0"/>
                        <a:t>          （证明）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Logic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Puzzling</a:t>
                      </a:r>
                      <a:r>
                        <a:rPr lang="zh-CN" altLang="en-US" sz="1300" dirty="0"/>
                        <a:t>          （解谜、加密）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Combinatorics, Num</a:t>
                      </a:r>
                      <a:r>
                        <a:rPr lang="en-US" altLang="zh-CN" sz="1300" dirty="0"/>
                        <a:t>b</a:t>
                      </a:r>
                      <a:r>
                        <a:rPr lang="en-US" sz="1300" dirty="0"/>
                        <a:t>er Theory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836">
                <a:tc>
                  <a:txBody>
                    <a:bodyPr/>
                    <a:lstStyle/>
                    <a:p>
                      <a:r>
                        <a:rPr lang="en-US" sz="1300" dirty="0"/>
                        <a:t>Grouping</a:t>
                      </a:r>
                      <a:r>
                        <a:rPr lang="zh-CN" altLang="en-US" sz="1300" dirty="0"/>
                        <a:t>        （聚类）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Set Theory, Combinatorics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C4B1F32-390E-A548-B54E-22E0A2B188D9}"/>
              </a:ext>
            </a:extLst>
          </p:cNvPr>
          <p:cNvSpPr txBox="1"/>
          <p:nvPr/>
        </p:nvSpPr>
        <p:spPr>
          <a:xfrm>
            <a:off x="6279719" y="6494798"/>
            <a:ext cx="4939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Link to the </a:t>
            </a:r>
            <a:r>
              <a:rPr lang="en-US" sz="1600" dirty="0">
                <a:hlinkClick r:id="rId3"/>
              </a:rPr>
              <a:t>online paper</a:t>
            </a:r>
            <a:r>
              <a:rPr lang="en-US" sz="1600" dirty="0"/>
              <a:t>: Last accessed: October 18, 2020</a:t>
            </a:r>
            <a:endParaRPr lang="en-TW" sz="16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2FCA676-DFE1-4C46-A7B7-2401BBDA11EF}"/>
              </a:ext>
            </a:extLst>
          </p:cNvPr>
          <p:cNvSpPr txBox="1">
            <a:spLocks/>
          </p:cNvSpPr>
          <p:nvPr/>
        </p:nvSpPr>
        <p:spPr>
          <a:xfrm>
            <a:off x="268874" y="265953"/>
            <a:ext cx="10980000" cy="46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可计算语言的计量本质：</a:t>
            </a:r>
            <a:r>
              <a:rPr lang="zh-CN" altLang="en-TW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算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符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动词片语</a:t>
            </a:r>
            <a:r>
              <a:rPr lang="en-US" altLang="zh-CN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的分类空间</a:t>
            </a:r>
          </a:p>
        </p:txBody>
      </p:sp>
    </p:spTree>
    <p:extLst>
      <p:ext uri="{BB962C8B-B14F-4D97-AF65-F5344CB8AC3E}">
        <p14:creationId xmlns:p14="http://schemas.microsoft.com/office/powerpoint/2010/main" val="72427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20670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不同时空层次的计算模型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(Models of Computation)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86BFB5-80D6-FB40-8C6F-672F65FD2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75" y="1054176"/>
            <a:ext cx="9396410" cy="5587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00222-8417-A144-9972-4A9B0F73B341}"/>
              </a:ext>
            </a:extLst>
          </p:cNvPr>
          <p:cNvSpPr txBox="1"/>
          <p:nvPr/>
        </p:nvSpPr>
        <p:spPr>
          <a:xfrm>
            <a:off x="377348" y="22188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算元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（名词）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3643B-78CB-C545-A26B-4A8168D69209}"/>
              </a:ext>
            </a:extLst>
          </p:cNvPr>
          <p:cNvSpPr txBox="1"/>
          <p:nvPr/>
        </p:nvSpPr>
        <p:spPr>
          <a:xfrm>
            <a:off x="377348" y="28476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算符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（动词）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51217-FACB-5F4F-84DE-4991C57C25DB}"/>
              </a:ext>
            </a:extLst>
          </p:cNvPr>
          <p:cNvSpPr txBox="1"/>
          <p:nvPr/>
        </p:nvSpPr>
        <p:spPr>
          <a:xfrm>
            <a:off x="11034585" y="131064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Boolean</a:t>
            </a:r>
          </a:p>
          <a:p>
            <a:pPr algn="ctr"/>
            <a:r>
              <a:rPr lang="en-TW" dirty="0"/>
              <a:t>Algebra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1B6B9-245C-4341-A68A-10E15354801F}"/>
              </a:ext>
            </a:extLst>
          </p:cNvPr>
          <p:cNvSpPr txBox="1"/>
          <p:nvPr/>
        </p:nvSpPr>
        <p:spPr>
          <a:xfrm>
            <a:off x="11187543" y="3976274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BDD</a:t>
            </a:r>
          </a:p>
          <a:p>
            <a:pPr algn="ctr"/>
            <a:r>
              <a:rPr lang="en-TW" dirty="0"/>
              <a:t>SAT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9A8F7-4B5D-004B-A59E-446120B35F32}"/>
              </a:ext>
            </a:extLst>
          </p:cNvPr>
          <p:cNvSpPr txBox="1"/>
          <p:nvPr/>
        </p:nvSpPr>
        <p:spPr>
          <a:xfrm>
            <a:off x="10827857" y="4728114"/>
            <a:ext cx="13083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Large</a:t>
            </a:r>
          </a:p>
          <a:p>
            <a:pPr algn="ctr"/>
            <a:r>
              <a:rPr lang="en-TW" sz="1050" dirty="0"/>
              <a:t>Collection </a:t>
            </a:r>
          </a:p>
          <a:p>
            <a:pPr algn="ctr"/>
            <a:r>
              <a:rPr lang="en-TW" sz="1050" dirty="0"/>
              <a:t>of Boolean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D32B0-275F-5B47-958D-8203BD276AF8}"/>
              </a:ext>
            </a:extLst>
          </p:cNvPr>
          <p:cNvSpPr txBox="1"/>
          <p:nvPr/>
        </p:nvSpPr>
        <p:spPr>
          <a:xfrm>
            <a:off x="11129625" y="5547360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050" dirty="0"/>
              <a:t>A-Temporal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42426-00BF-0F48-82A5-B906951B5E19}"/>
              </a:ext>
            </a:extLst>
          </p:cNvPr>
          <p:cNvSpPr txBox="1"/>
          <p:nvPr/>
        </p:nvSpPr>
        <p:spPr>
          <a:xfrm>
            <a:off x="10852306" y="278266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Nand, Nor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B77DD-75F8-504D-8900-5936EE3C7A01}"/>
              </a:ext>
            </a:extLst>
          </p:cNvPr>
          <p:cNvSpPr txBox="1"/>
          <p:nvPr/>
        </p:nvSpPr>
        <p:spPr>
          <a:xfrm>
            <a:off x="10833777" y="2073326"/>
            <a:ext cx="1186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T/F </a:t>
            </a:r>
          </a:p>
          <a:p>
            <a:pPr algn="ctr"/>
            <a:r>
              <a:rPr lang="en-TW" dirty="0"/>
              <a:t>Expression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FF9F0-C3A5-C242-A97D-2817D0A3EF57}"/>
              </a:ext>
            </a:extLst>
          </p:cNvPr>
          <p:cNvSpPr txBox="1"/>
          <p:nvPr/>
        </p:nvSpPr>
        <p:spPr>
          <a:xfrm>
            <a:off x="10799201" y="6027083"/>
            <a:ext cx="142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Propositional</a:t>
            </a:r>
          </a:p>
          <a:p>
            <a:pPr algn="ctr"/>
            <a:r>
              <a:rPr lang="en-TW" dirty="0"/>
              <a:t>Phrases</a:t>
            </a:r>
          </a:p>
        </p:txBody>
      </p:sp>
    </p:spTree>
    <p:extLst>
      <p:ext uri="{BB962C8B-B14F-4D97-AF65-F5344CB8AC3E}">
        <p14:creationId xmlns:p14="http://schemas.microsoft.com/office/powerpoint/2010/main" val="241665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ECF3F-ABD3-C44C-83FE-AF9108B82ED1}"/>
              </a:ext>
            </a:extLst>
          </p:cNvPr>
          <p:cNvGrpSpPr/>
          <p:nvPr/>
        </p:nvGrpSpPr>
        <p:grpSpPr>
          <a:xfrm>
            <a:off x="7977494" y="2183996"/>
            <a:ext cx="3552130" cy="2665380"/>
            <a:chOff x="14948101" y="-90362"/>
            <a:chExt cx="3552131" cy="26653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267281-7828-1941-90C5-2563E2C44D03}"/>
                </a:ext>
              </a:extLst>
            </p:cNvPr>
            <p:cNvSpPr/>
            <p:nvPr/>
          </p:nvSpPr>
          <p:spPr>
            <a:xfrm>
              <a:off x="14948101" y="-90361"/>
              <a:ext cx="2752928" cy="2665379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CBA75F1-8655-C048-AB25-6F3423FE318D}"/>
                </a:ext>
              </a:extLst>
            </p:cNvPr>
            <p:cNvSpPr/>
            <p:nvPr/>
          </p:nvSpPr>
          <p:spPr>
            <a:xfrm>
              <a:off x="15645184" y="-90362"/>
              <a:ext cx="2752928" cy="26653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TW" sz="2400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FCD2D-8C9E-3848-8C9D-ED37BBB699F7}"/>
                </a:ext>
              </a:extLst>
            </p:cNvPr>
            <p:cNvSpPr txBox="1"/>
            <p:nvPr/>
          </p:nvSpPr>
          <p:spPr>
            <a:xfrm>
              <a:off x="16176289" y="763596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71BAC2-331D-4646-AC83-C1E99FC39F87}"/>
                </a:ext>
              </a:extLst>
            </p:cNvPr>
            <p:cNvSpPr txBox="1"/>
            <p:nvPr/>
          </p:nvSpPr>
          <p:spPr>
            <a:xfrm>
              <a:off x="17510859" y="1168170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Liveness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685A12-7387-B740-A86F-8CCA69F11BE4}"/>
                </a:ext>
              </a:extLst>
            </p:cNvPr>
            <p:cNvSpPr txBox="1"/>
            <p:nvPr/>
          </p:nvSpPr>
          <p:spPr>
            <a:xfrm>
              <a:off x="14948156" y="1092857"/>
              <a:ext cx="715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FF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Safety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2059658" y="5909711"/>
            <a:ext cx="8481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400" dirty="0"/>
              <a:t>Modified from Figure 1-1 and 1-2 of Agile Application Security: Enabling Security in a Continuous Deliver Pipeline, </a:t>
            </a:r>
          </a:p>
          <a:p>
            <a:pPr algn="ctr"/>
            <a:r>
              <a:rPr lang="en-TW" sz="1400" dirty="0"/>
              <a:t>by Laura Bell, Michael Brunton-Spall, Rich Smith &amp; Jim Bird</a:t>
            </a:r>
            <a:r>
              <a:rPr lang="en-US" sz="1400" dirty="0"/>
              <a:t>, O’Reilly Media, 2017 </a:t>
            </a:r>
            <a:endParaRPr lang="en-TW" sz="1400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0E9C8EC-51E4-3244-852E-BD4F18DA3C5E}"/>
              </a:ext>
            </a:extLst>
          </p:cNvPr>
          <p:cNvSpPr/>
          <p:nvPr/>
        </p:nvSpPr>
        <p:spPr>
          <a:xfrm>
            <a:off x="4925923" y="2029668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系统整合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EDA3BE41-E543-A84F-AB95-961575554C60}"/>
              </a:ext>
            </a:extLst>
          </p:cNvPr>
          <p:cNvSpPr/>
          <p:nvPr/>
        </p:nvSpPr>
        <p:spPr>
          <a:xfrm flipH="1">
            <a:off x="4752394" y="4490572"/>
            <a:ext cx="3085308" cy="59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TW" sz="14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系统拆分</a:t>
            </a:r>
          </a:p>
        </p:txBody>
      </p:sp>
      <p:sp>
        <p:nvSpPr>
          <p:cNvPr id="20" name="Spacetime properties of Consciousness">
            <a:extLst>
              <a:ext uri="{FF2B5EF4-FFF2-40B4-BE49-F238E27FC236}">
                <a16:creationId xmlns:a16="http://schemas.microsoft.com/office/drawing/2014/main" id="{FFC10CB0-F383-2943-9B83-632D260B4E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805" y="521908"/>
            <a:ext cx="10469152" cy="44742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整合后的系统将影响其正确性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C4E0D7-F088-7D45-99FF-13F0E2ABD81F}"/>
              </a:ext>
            </a:extLst>
          </p:cNvPr>
          <p:cNvGrpSpPr/>
          <p:nvPr/>
        </p:nvGrpSpPr>
        <p:grpSpPr>
          <a:xfrm>
            <a:off x="419608" y="2207483"/>
            <a:ext cx="4709763" cy="2665379"/>
            <a:chOff x="251305" y="2040795"/>
            <a:chExt cx="4709763" cy="26653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0C8AAA-1DA8-2240-8296-3E11DC75E86A}"/>
                </a:ext>
              </a:extLst>
            </p:cNvPr>
            <p:cNvGrpSpPr/>
            <p:nvPr/>
          </p:nvGrpSpPr>
          <p:grpSpPr>
            <a:xfrm>
              <a:off x="251305" y="2040795"/>
              <a:ext cx="4709763" cy="2665379"/>
              <a:chOff x="-6508040" y="1957756"/>
              <a:chExt cx="4709762" cy="266537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9017F62-F33E-F642-90EF-AB5C950D74AC}"/>
                  </a:ext>
                </a:extLst>
              </p:cNvPr>
              <p:cNvSpPr/>
              <p:nvPr/>
            </p:nvSpPr>
            <p:spPr>
              <a:xfrm>
                <a:off x="-6508040" y="1957756"/>
                <a:ext cx="2752928" cy="2665379"/>
              </a:xfrm>
              <a:prstGeom prst="ellipse">
                <a:avLst/>
              </a:prstGeom>
              <a:solidFill>
                <a:srgbClr val="FF618C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TW" sz="2400" dirty="0">
                    <a:solidFill>
                      <a:srgbClr val="FFFF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Safety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07B9197-4F2C-8045-8AFC-6A69A45B26D9}"/>
                  </a:ext>
                </a:extLst>
              </p:cNvPr>
              <p:cNvSpPr/>
              <p:nvPr/>
            </p:nvSpPr>
            <p:spPr>
              <a:xfrm>
                <a:off x="-4551206" y="1957756"/>
                <a:ext cx="2752928" cy="266537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4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TW" sz="2400" dirty="0">
                    <a:solidFill>
                      <a:srgbClr val="FFFFFF"/>
                    </a:solidFill>
                    <a:latin typeface="STXinwei" panose="02010800040101010101" pitchFamily="2" charset="-122"/>
                    <a:ea typeface="STXinwei" panose="02010800040101010101" pitchFamily="2" charset="-122"/>
                  </a:rPr>
                  <a:t>Liveness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1C4181-391A-7441-8311-69E2805EA868}"/>
                </a:ext>
              </a:extLst>
            </p:cNvPr>
            <p:cNvSpPr txBox="1"/>
            <p:nvPr/>
          </p:nvSpPr>
          <p:spPr>
            <a:xfrm>
              <a:off x="2062900" y="2934500"/>
              <a:ext cx="10054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正确的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系统</a:t>
              </a:r>
            </a:p>
            <a:p>
              <a:pPr algn="ctr"/>
              <a:r>
                <a:rPr lang="en-TW" sz="1600" dirty="0">
                  <a:solidFill>
                    <a:srgbClr val="FF0000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运行范畴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87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8820" y="1166842"/>
            <a:ext cx="714754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顾学雍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 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Algebra of Systems （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方法论原创者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清华大学副教授，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麻省理工学院工程系统博士，系统设计与管理硕士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明尼苏达大学机械工程本科与工业工程硕士，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联合国教科文基金会（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UNESCO）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产学合作教席教授查建中特聘顾问。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印尼统筹部部长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Luhut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Panjadang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的科技顾问</a:t>
            </a: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印尼国家未来知识中心的发起人</a:t>
            </a:r>
          </a:p>
          <a:p>
            <a:b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zh-TW" alt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Email: 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benkoo@mail.tsinghua.edu.cn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b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个人主页：</a:t>
            </a:r>
            <a:r>
              <a:rPr lang="en-US" u="sng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http://</a:t>
            </a:r>
            <a:r>
              <a:rPr lang="en-US" u="sng" dirty="0" err="1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xlp.pub</a:t>
            </a:r>
            <a:endParaRPr lang="en-US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488" y="132989"/>
            <a:ext cx="115282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个人介绍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A405B-DDF6-854C-87FF-EBF63622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87" y="1166841"/>
            <a:ext cx="4524315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1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490746" y="1715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方法论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：运用代数法则，在语义空间保证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集成多种领域信息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75337" y="887884"/>
            <a:ext cx="110460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</a:t>
            </a:r>
            <a:r>
              <a:rPr sz="1200" dirty="0"/>
              <a:t>： </a:t>
            </a:r>
            <a:r>
              <a:rPr sz="1200" dirty="0" err="1"/>
              <a:t>以代数的语言逻辑，表述</a:t>
            </a:r>
            <a:r>
              <a:rPr sz="1200" dirty="0"/>
              <a:t>(Represent)</a:t>
            </a:r>
            <a:r>
              <a:rPr sz="1200" dirty="0" err="1"/>
              <a:t>系统的参与对象与交互关系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命名空间：为系统的参与对象</a:t>
            </a:r>
            <a:r>
              <a:rPr sz="1200" dirty="0"/>
              <a:t>(Object)</a:t>
            </a:r>
            <a:r>
              <a:rPr lang="zh-CN" altLang="en-US" sz="1200" dirty="0"/>
              <a:t>，</a:t>
            </a:r>
            <a:r>
              <a:rPr lang="en-TW" sz="1200" dirty="0"/>
              <a:t>互动过程(Process)</a:t>
            </a:r>
            <a:r>
              <a:rPr lang="zh-CN" altLang="en-US" sz="1200" dirty="0"/>
              <a:t> 和网络结构（</a:t>
            </a:r>
            <a:r>
              <a:rPr lang="en-US" altLang="zh-CN" sz="1200" dirty="0"/>
              <a:t>Network</a:t>
            </a:r>
            <a:r>
              <a:rPr lang="zh-CN" altLang="en-US" sz="1200" dirty="0"/>
              <a:t>）</a:t>
            </a:r>
            <a:r>
              <a:rPr sz="1200" dirty="0" err="1"/>
              <a:t>命名（赋予严谨的算元命名规则</a:t>
            </a:r>
            <a:r>
              <a:rPr sz="1200" dirty="0"/>
              <a:t>）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表述关系：以</a:t>
            </a:r>
            <a:r>
              <a:rPr lang="en-TW" sz="1200" dirty="0"/>
              <a:t>三类</a:t>
            </a:r>
            <a:r>
              <a:rPr sz="1200" dirty="0" err="1"/>
              <a:t>代数算符，表达算元（Object）之间的交互关系，并表述复合关系的结构</a:t>
            </a:r>
            <a:r>
              <a:rPr sz="1200" dirty="0"/>
              <a:t>。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CAC3F-776A-9C4F-93EC-3380DFC9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3" y="4590222"/>
            <a:ext cx="9935476" cy="21907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5E51CE-3361-6846-90AD-E8D0289B3A0C}"/>
              </a:ext>
            </a:extLst>
          </p:cNvPr>
          <p:cNvGrpSpPr/>
          <p:nvPr/>
        </p:nvGrpSpPr>
        <p:grpSpPr>
          <a:xfrm>
            <a:off x="2570431" y="2570922"/>
            <a:ext cx="6019800" cy="2019300"/>
            <a:chOff x="3088481" y="2305154"/>
            <a:chExt cx="6019800" cy="2019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9B6C577-3D69-6B45-B461-F0DC4B571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8481" y="2305154"/>
              <a:ext cx="6019800" cy="20193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F03A94D-D435-F44E-BD65-F003741C49AC}"/>
                </a:ext>
              </a:extLst>
            </p:cNvPr>
            <p:cNvSpPr txBox="1"/>
            <p:nvPr/>
          </p:nvSpPr>
          <p:spPr>
            <a:xfrm>
              <a:off x="5761255" y="3814553"/>
              <a:ext cx="14109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Post-condition = True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EEF32A-678E-BF4A-AD1C-D949901E8B19}"/>
                </a:ext>
              </a:extLst>
            </p:cNvPr>
            <p:cNvSpPr txBox="1"/>
            <p:nvPr/>
          </p:nvSpPr>
          <p:spPr>
            <a:xfrm>
              <a:off x="5761255" y="2781838"/>
              <a:ext cx="147508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100" dirty="0"/>
                <a:t>Pre-condition := {t &lt; 5}</a:t>
              </a: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F48015AE-891E-314A-AFC3-B47109B55E88}"/>
              </a:ext>
            </a:extLst>
          </p:cNvPr>
          <p:cNvSpPr/>
          <p:nvPr/>
        </p:nvSpPr>
        <p:spPr>
          <a:xfrm>
            <a:off x="1762539" y="2033606"/>
            <a:ext cx="807892" cy="725911"/>
          </a:xfrm>
          <a:prstGeom prst="ellipse">
            <a:avLst/>
          </a:prstGeom>
          <a:noFill/>
          <a:ln w="38100">
            <a:solidFill>
              <a:srgbClr val="F07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100" dirty="0">
                <a:solidFill>
                  <a:schemeClr val="tx1"/>
                </a:solidFill>
              </a:rPr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D81BE-8AE5-0B46-A396-F74040A31B8F}"/>
              </a:ext>
            </a:extLst>
          </p:cNvPr>
          <p:cNvSpPr txBox="1"/>
          <p:nvPr/>
        </p:nvSpPr>
        <p:spPr>
          <a:xfrm>
            <a:off x="2675996" y="2137965"/>
            <a:ext cx="654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三类信息的数据内容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E555B-CCB6-774A-A515-3FDDA47A1669}"/>
              </a:ext>
            </a:extLst>
          </p:cNvPr>
          <p:cNvSpPr txBox="1"/>
          <p:nvPr/>
        </p:nvSpPr>
        <p:spPr>
          <a:xfrm>
            <a:off x="8441093" y="2980179"/>
            <a:ext cx="368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Pre-Condition: 假设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assumption)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29CD0-DDBC-E44B-87D2-425F33800AA2}"/>
              </a:ext>
            </a:extLst>
          </p:cNvPr>
          <p:cNvSpPr txBox="1"/>
          <p:nvPr/>
        </p:nvSpPr>
        <p:spPr>
          <a:xfrm>
            <a:off x="8441093" y="382239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Post-Condition: 断言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assertion)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65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Property Domain Specification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特性域的运算规则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5591588" cy="941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Property Domain</a:t>
            </a:r>
            <a:r>
              <a:rPr sz="1200" dirty="0"/>
              <a:t>： </a:t>
            </a:r>
            <a:r>
              <a:rPr lang="en-TW" sz="1200" dirty="0"/>
              <a:t>令</a:t>
            </a:r>
            <a:r>
              <a:rPr lang="zh-CN" altLang="en-US" sz="1200" dirty="0"/>
              <a:t> </a:t>
            </a:r>
            <a:r>
              <a:rPr lang="en-US" altLang="zh-CN" sz="1200" dirty="0"/>
              <a:t>P</a:t>
            </a:r>
            <a:r>
              <a:rPr lang="zh-CN" altLang="en-US" sz="1200" dirty="0"/>
              <a:t>为</a:t>
            </a:r>
            <a:r>
              <a:rPr lang="en-US" altLang="zh-CN" sz="1200" dirty="0"/>
              <a:t>Backus </a:t>
            </a:r>
            <a:r>
              <a:rPr lang="en-US" altLang="zh-CN" sz="1200" dirty="0" err="1"/>
              <a:t>Naur</a:t>
            </a:r>
            <a:r>
              <a:rPr lang="en-US" altLang="zh-CN" sz="1200" dirty="0"/>
              <a:t> Form </a:t>
            </a:r>
            <a:r>
              <a:rPr lang="zh-CN" altLang="en-US" sz="1200" dirty="0"/>
              <a:t>的字串数据范畴</a:t>
            </a:r>
            <a:r>
              <a:rPr sz="1200" dirty="0"/>
              <a:t>。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命名空间</a:t>
            </a:r>
            <a:r>
              <a:rPr sz="1200" dirty="0"/>
              <a:t>：</a:t>
            </a:r>
            <a:r>
              <a:rPr lang="en-TW" sz="1200" dirty="0"/>
              <a:t>PROP, EXPR, VAR, … 为保留字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运算规则</a:t>
            </a:r>
            <a:r>
              <a:rPr sz="1200" dirty="0"/>
              <a:t>：</a:t>
            </a:r>
            <a:r>
              <a:rPr lang="en-TW" sz="1200" dirty="0"/>
              <a:t>merge, substitute, delete, interp 为算符</a:t>
            </a:r>
            <a:r>
              <a:rPr sz="1200" dirty="0"/>
              <a:t>。</a:t>
            </a:r>
          </a:p>
        </p:txBody>
      </p:sp>
      <p:pic>
        <p:nvPicPr>
          <p:cNvPr id="8194" name="Picture 2" descr="page3image27123632">
            <a:extLst>
              <a:ext uri="{FF2B5EF4-FFF2-40B4-BE49-F238E27FC236}">
                <a16:creationId xmlns:a16="http://schemas.microsoft.com/office/drawing/2014/main" id="{BAD1F437-1967-6247-BB51-BB1055372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399" y="2487069"/>
            <a:ext cx="6292665" cy="23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7A640-FD7A-3249-8419-749496B1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381" y="3541630"/>
            <a:ext cx="5295900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0D5DB-C6C1-B74D-8CA2-189E4C3E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4965118"/>
            <a:ext cx="56642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C8AFC-2E20-BF49-8893-A952175B9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1381" y="1067836"/>
            <a:ext cx="4152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4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8"/>
            <a:ext cx="11360800" cy="44847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函数与多项式的运算均根据箭头的追踪完成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B50C13-AE04-A24C-ABED-B15E273E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647" y="1119382"/>
            <a:ext cx="6011333" cy="2458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A3B87-0249-5840-9773-7D6408540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82" y="2225563"/>
            <a:ext cx="5251865" cy="2880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DB33F9-32C6-1740-A553-75D3B17B2DAE}"/>
              </a:ext>
            </a:extLst>
          </p:cNvPr>
          <p:cNvSpPr txBox="1"/>
          <p:nvPr/>
        </p:nvSpPr>
        <p:spPr>
          <a:xfrm>
            <a:off x="1254802" y="5202472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每一个”Token”(令牌)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TW" dirty="0">
                <a:latin typeface="STXinwei" panose="02010800040101010101" pitchFamily="2" charset="-122"/>
                <a:ea typeface="STXinwei" panose="02010800040101010101" pitchFamily="2" charset="-122"/>
              </a:rPr>
              <a:t>都是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包含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《P, B, C》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三笔信息的数据结构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54046-6B93-D140-BEB6-ADB4C31A79D5}"/>
              </a:ext>
            </a:extLst>
          </p:cNvPr>
          <p:cNvSpPr txBox="1"/>
          <p:nvPr/>
        </p:nvSpPr>
        <p:spPr>
          <a:xfrm>
            <a:off x="6726654" y="5455923"/>
            <a:ext cx="409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系统方案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的生成可根据</a:t>
            </a: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“假设”与“断言”的条件</a:t>
            </a:r>
            <a:endParaRPr lang="en-US" altLang="zh-CN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ctr"/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让令牌根据范畴论与</a:t>
            </a:r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计数组合学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的规则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，估算方案类型的总量</a:t>
            </a:r>
            <a:endParaRPr lang="en-TW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4E056-F109-3647-9365-9632E449395D}"/>
              </a:ext>
            </a:extLst>
          </p:cNvPr>
          <p:cNvSpPr txBox="1"/>
          <p:nvPr/>
        </p:nvSpPr>
        <p:spPr>
          <a:xfrm>
            <a:off x="6352840" y="375301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5"/>
              </a:rPr>
              <a:t>箭头向外表示乘法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628B4-6F15-6D4D-806C-442E950CC02E}"/>
              </a:ext>
            </a:extLst>
          </p:cNvPr>
          <p:cNvSpPr txBox="1"/>
          <p:nvPr/>
        </p:nvSpPr>
        <p:spPr>
          <a:xfrm>
            <a:off x="9264469" y="379922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6"/>
              </a:rPr>
              <a:t>箭头向内表示加法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5126" name="Picture 6" descr="Programming with Universal Constructions | Bartosz Milewski&amp;#39;s Programming  Cafe">
            <a:hlinkClick r:id="rId6"/>
            <a:extLst>
              <a:ext uri="{FF2B5EF4-FFF2-40B4-BE49-F238E27FC236}">
                <a16:creationId xmlns:a16="http://schemas.microsoft.com/office/drawing/2014/main" id="{A806ACC6-E56B-1D43-9411-080321A88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4703" y="4188495"/>
            <a:ext cx="1794061" cy="131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hlinkClick r:id="rId5"/>
            <a:extLst>
              <a:ext uri="{FF2B5EF4-FFF2-40B4-BE49-F238E27FC236}">
                <a16:creationId xmlns:a16="http://schemas.microsoft.com/office/drawing/2014/main" id="{B888FF8B-6B15-454E-B4DA-96B866CB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6712" y="4237814"/>
            <a:ext cx="1894052" cy="11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5ABAF-B3C8-084E-A3FA-E63D8DA60E6F}"/>
              </a:ext>
            </a:extLst>
          </p:cNvPr>
          <p:cNvSpPr txBox="1"/>
          <p:nvPr/>
        </p:nvSpPr>
        <p:spPr>
          <a:xfrm>
            <a:off x="3634725" y="944456"/>
            <a:ext cx="492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Category Theory as an Arrow Chasing Computation</a:t>
            </a:r>
          </a:p>
        </p:txBody>
      </p:sp>
    </p:spTree>
    <p:extLst>
      <p:ext uri="{BB962C8B-B14F-4D97-AF65-F5344CB8AC3E}">
        <p14:creationId xmlns:p14="http://schemas.microsoft.com/office/powerpoint/2010/main" val="28578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ity of the Future Thinkers"/>
          <p:cNvSpPr txBox="1">
            <a:spLocks noGrp="1"/>
          </p:cNvSpPr>
          <p:nvPr>
            <p:ph type="title"/>
          </p:nvPr>
        </p:nvSpPr>
        <p:spPr>
          <a:xfrm>
            <a:off x="417981" y="274839"/>
            <a:ext cx="11360800" cy="5248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基于箭头(关系)与标签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（命名空间）</a:t>
            </a:r>
            <a:r>
              <a:rPr lang="zh-CN" altLang="en-TW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运算方法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9D954-D03E-A342-8710-554EE4625B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187" y="1787769"/>
            <a:ext cx="5956346" cy="3412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77F06-E0FA-4347-A256-66B3436D0FCC}"/>
              </a:ext>
            </a:extLst>
          </p:cNvPr>
          <p:cNvSpPr txBox="1"/>
          <p:nvPr/>
        </p:nvSpPr>
        <p:spPr>
          <a:xfrm>
            <a:off x="6739906" y="5704558"/>
            <a:ext cx="409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函数的调用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，如左图的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f(_)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g(_),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只要是唯一的函数名称，均可在对应的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dirty="0">
                <a:latin typeface="STXinwei" panose="02010800040101010101" pitchFamily="2" charset="-122"/>
                <a:ea typeface="STXinwei" panose="02010800040101010101" pitchFamily="2" charset="-122"/>
              </a:rPr>
              <a:t>Script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命名空间，无差异的调用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E49A6-271F-9642-8B45-6CE2F8DD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51" y="913897"/>
            <a:ext cx="3218922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Algebraic Methodology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运算与模型空间的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封闭性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788" name="内容占位符 2"/>
          <p:cNvSpPr txBox="1"/>
          <p:nvPr/>
        </p:nvSpPr>
        <p:spPr>
          <a:xfrm>
            <a:off x="506793" y="1097455"/>
            <a:ext cx="11046088" cy="124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系统代数的边界：代数的封闭</a:t>
            </a:r>
            <a:r>
              <a:rPr lang="en-TW" sz="1200" dirty="0"/>
              <a:t>特</a:t>
            </a:r>
            <a:r>
              <a:rPr sz="1200" dirty="0" err="1"/>
              <a:t>性</a:t>
            </a:r>
            <a:r>
              <a:rPr sz="1200" dirty="0"/>
              <a:t>(Closure property)</a:t>
            </a:r>
            <a:r>
              <a:rPr lang="en-TW" sz="1200" dirty="0"/>
              <a:t>可用</a:t>
            </a:r>
            <a:r>
              <a:rPr lang="en-US" sz="1200" dirty="0" err="1"/>
              <a:t>网络路径</a:t>
            </a:r>
            <a:r>
              <a:rPr sz="1200" dirty="0" err="1"/>
              <a:t>的可达性（Reachability</a:t>
            </a:r>
            <a:r>
              <a:rPr sz="1200" dirty="0"/>
              <a:t>）</a:t>
            </a:r>
            <a:r>
              <a:rPr lang="en-TW" sz="1200" dirty="0"/>
              <a:t>来执行运算</a:t>
            </a:r>
            <a:r>
              <a:rPr sz="1200" dirty="0"/>
              <a:t>，</a:t>
            </a:r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可达性</a:t>
            </a:r>
            <a:r>
              <a:rPr sz="1200" dirty="0"/>
              <a:t>：</a:t>
            </a:r>
            <a:r>
              <a:rPr lang="en-TW" sz="1200" dirty="0"/>
              <a:t>Petri Net </a:t>
            </a:r>
            <a:r>
              <a:rPr sz="1200" dirty="0" err="1"/>
              <a:t>的表达形式和语意，适用于凸显系统的</a:t>
            </a:r>
            <a:r>
              <a:rPr lang="en-US" sz="1200" dirty="0" err="1"/>
              <a:t>并发动态行为,也是范畴论的主要计算手段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系统生成步骤：编码</a:t>
            </a:r>
            <a:r>
              <a:rPr sz="1200" dirty="0"/>
              <a:t>(Encode), </a:t>
            </a:r>
            <a:r>
              <a:rPr sz="1200" dirty="0" err="1"/>
              <a:t>枚举</a:t>
            </a:r>
            <a:r>
              <a:rPr sz="1200" dirty="0"/>
              <a:t>(Enumerate), </a:t>
            </a:r>
            <a:r>
              <a:rPr sz="1200" dirty="0" err="1"/>
              <a:t>评估</a:t>
            </a:r>
            <a:r>
              <a:rPr sz="1200" dirty="0"/>
              <a:t>(Evaluate), 3E </a:t>
            </a:r>
            <a:r>
              <a:rPr sz="1200" dirty="0" err="1"/>
              <a:t>语言算符</a:t>
            </a:r>
            <a:r>
              <a:rPr lang="zh-CN" altLang="en-US" sz="1200" dirty="0"/>
              <a:t>，（枚举法所生成模型的总量可通过</a:t>
            </a:r>
            <a:r>
              <a:rPr lang="zh-CN" altLang="en-US" sz="1200" dirty="0">
                <a:solidFill>
                  <a:srgbClr val="FF0000"/>
                </a:solidFill>
              </a:rPr>
              <a:t>假设</a:t>
            </a:r>
            <a:r>
              <a:rPr lang="zh-CN" altLang="en-US" sz="1200" dirty="0"/>
              <a:t>与</a:t>
            </a:r>
            <a:r>
              <a:rPr lang="zh-CN" altLang="en-US" sz="1200" dirty="0">
                <a:solidFill>
                  <a:srgbClr val="FF0000"/>
                </a:solidFill>
              </a:rPr>
              <a:t>断言</a:t>
            </a:r>
            <a:r>
              <a:rPr lang="zh-CN" altLang="en-US" sz="1200" dirty="0"/>
              <a:t>来控制）</a:t>
            </a:r>
            <a:endParaRPr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200" dirty="0" err="1"/>
              <a:t>代数化元语言：所有特定领域的系统描述语言，均可根据上述的</a:t>
            </a:r>
            <a:r>
              <a:rPr sz="1200" dirty="0"/>
              <a:t> 3E </a:t>
            </a:r>
            <a:r>
              <a:rPr sz="1200" dirty="0" err="1"/>
              <a:t>语言算符，编码，枚举，并评估（比对计算结果</a:t>
            </a:r>
            <a:r>
              <a:rPr sz="1200" dirty="0"/>
              <a:t>）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B3A90-607A-114C-8C5C-8BDB61147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28" y="2564570"/>
            <a:ext cx="4549153" cy="3647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A66A6-15F5-2A46-AF77-C24010B4B6D2}"/>
              </a:ext>
            </a:extLst>
          </p:cNvPr>
          <p:cNvSpPr txBox="1"/>
          <p:nvPr/>
        </p:nvSpPr>
        <p:spPr>
          <a:xfrm>
            <a:off x="6098381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75AA4-5DAF-A440-B4F8-E5F2D9FF6397}"/>
              </a:ext>
            </a:extLst>
          </p:cNvPr>
          <p:cNvSpPr txBox="1"/>
          <p:nvPr/>
        </p:nvSpPr>
        <p:spPr>
          <a:xfrm>
            <a:off x="3269806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枚举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48C92-268D-F140-8D47-3DC650AC9064}"/>
              </a:ext>
            </a:extLst>
          </p:cNvPr>
          <p:cNvSpPr txBox="1"/>
          <p:nvPr/>
        </p:nvSpPr>
        <p:spPr>
          <a:xfrm>
            <a:off x="257753" y="351945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dirty="0">
                <a:latin typeface="STXinwei" panose="02010800040101010101" pitchFamily="2" charset="-122"/>
                <a:ea typeface="STXinwei" panose="02010800040101010101" pitchFamily="2" charset="-122"/>
              </a:rPr>
              <a:t>评估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862EE-A955-9B45-9CD3-C6FB3899BE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837" y="3163403"/>
            <a:ext cx="4259044" cy="2597142"/>
          </a:xfrm>
          <a:prstGeom prst="rect">
            <a:avLst/>
          </a:prstGeom>
        </p:spPr>
      </p:pic>
      <p:sp>
        <p:nvSpPr>
          <p:cNvPr id="4" name="Line Callout 1 3">
            <a:extLst>
              <a:ext uri="{FF2B5EF4-FFF2-40B4-BE49-F238E27FC236}">
                <a16:creationId xmlns:a16="http://schemas.microsoft.com/office/drawing/2014/main" id="{15DBBBE7-B091-4444-B287-A167A4A12043}"/>
              </a:ext>
            </a:extLst>
          </p:cNvPr>
          <p:cNvSpPr/>
          <p:nvPr/>
        </p:nvSpPr>
        <p:spPr>
          <a:xfrm>
            <a:off x="8068961" y="2564570"/>
            <a:ext cx="2310714" cy="499906"/>
          </a:xfrm>
          <a:prstGeom prst="borderCallout1">
            <a:avLst>
              <a:gd name="adj1" fmla="val 38524"/>
              <a:gd name="adj2" fmla="val 104501"/>
              <a:gd name="adj3" fmla="val 60593"/>
              <a:gd name="adj4" fmla="val 111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模型空间的封闭性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91D6-298C-D345-8CDC-39F077232778}"/>
              </a:ext>
            </a:extLst>
          </p:cNvPr>
          <p:cNvSpPr txBox="1"/>
          <p:nvPr/>
        </p:nvSpPr>
        <p:spPr>
          <a:xfrm>
            <a:off x="6842363" y="5859472"/>
            <a:ext cx="5266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代数编码的封闭性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TW" sz="1600" dirty="0">
                <a:latin typeface="STXinwei" panose="02010800040101010101" pitchFamily="2" charset="-122"/>
                <a:ea typeface="STXinwei" panose="02010800040101010101" pitchFamily="2" charset="-122"/>
              </a:rPr>
              <a:t>所有计算的结果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，均为</a:t>
            </a:r>
            <a:r>
              <a:rPr lang="en-US" altLang="zh-CN" sz="16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域的元素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枚举过程中的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Token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总量可通过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P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B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的命名空间来控制</a:t>
            </a:r>
            <a:endParaRPr lang="en-US" altLang="zh-CN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评估的计算过程可调用任何可计算</a:t>
            </a:r>
            <a:r>
              <a:rPr lang="en-US" altLang="zh-CN" sz="1600" dirty="0">
                <a:latin typeface="STXinwei" panose="02010800040101010101" pitchFamily="2" charset="-122"/>
                <a:ea typeface="STXinwei" panose="02010800040101010101" pitchFamily="2" charset="-122"/>
              </a:rPr>
              <a:t>(Computable)</a:t>
            </a:r>
            <a:r>
              <a:rPr lang="zh-CN" altLang="en-US" sz="1600" dirty="0">
                <a:latin typeface="STXinwei" panose="02010800040101010101" pitchFamily="2" charset="-122"/>
                <a:ea typeface="STXinwei" panose="02010800040101010101" pitchFamily="2" charset="-122"/>
              </a:rPr>
              <a:t>的函数</a:t>
            </a:r>
            <a:endParaRPr lang="en-TW" sz="16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8C77F4F-43CE-574F-87B1-6578EB16D083}"/>
              </a:ext>
            </a:extLst>
          </p:cNvPr>
          <p:cNvCxnSpPr>
            <a:endCxn id="4" idx="0"/>
          </p:cNvCxnSpPr>
          <p:nvPr/>
        </p:nvCxnSpPr>
        <p:spPr>
          <a:xfrm rot="16200000" flipV="1">
            <a:off x="10124953" y="3069245"/>
            <a:ext cx="1250850" cy="741406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725A534-237D-7943-BEB0-CC08144F3654}"/>
              </a:ext>
            </a:extLst>
          </p:cNvPr>
          <p:cNvCxnSpPr>
            <a:cxnSpLocks/>
            <a:stCxn id="4" idx="2"/>
          </p:cNvCxnSpPr>
          <p:nvPr/>
        </p:nvCxnSpPr>
        <p:spPr>
          <a:xfrm rot="10800000" flipV="1">
            <a:off x="7574693" y="2814522"/>
            <a:ext cx="494269" cy="1071323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5816F-8CFD-FD40-9DB7-AADD45F43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072E7-2D98-BF43-9137-27AD0F535FD4}"/>
              </a:ext>
            </a:extLst>
          </p:cNvPr>
          <p:cNvSpPr txBox="1"/>
          <p:nvPr/>
        </p:nvSpPr>
        <p:spPr>
          <a:xfrm>
            <a:off x="2891275" y="6121497"/>
            <a:ext cx="606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Comb 01-1 Intro to Enumerative Combinatorics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22FC7-7F29-C646-9018-86D7D064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72" y="1130758"/>
            <a:ext cx="7751413" cy="5086865"/>
          </a:xfrm>
          <a:prstGeom prst="rect">
            <a:avLst/>
          </a:prstGeom>
        </p:spPr>
      </p:pic>
      <p:sp>
        <p:nvSpPr>
          <p:cNvPr id="6" name="Line Callout 1 5">
            <a:extLst>
              <a:ext uri="{FF2B5EF4-FFF2-40B4-BE49-F238E27FC236}">
                <a16:creationId xmlns:a16="http://schemas.microsoft.com/office/drawing/2014/main" id="{9FECEA5F-4978-474A-9889-9D6F3E8D02BC}"/>
              </a:ext>
            </a:extLst>
          </p:cNvPr>
          <p:cNvSpPr/>
          <p:nvPr/>
        </p:nvSpPr>
        <p:spPr>
          <a:xfrm>
            <a:off x="10261236" y="3921454"/>
            <a:ext cx="1517539" cy="1207972"/>
          </a:xfrm>
          <a:prstGeom prst="borderCallout1">
            <a:avLst>
              <a:gd name="adj1" fmla="val 18750"/>
              <a:gd name="adj2" fmla="val -8333"/>
              <a:gd name="adj3" fmla="val 11067"/>
              <a:gd name="adj4" fmla="val -712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分析特性与</a:t>
            </a:r>
          </a:p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优化</a:t>
            </a:r>
          </a:p>
        </p:txBody>
      </p:sp>
      <p:sp>
        <p:nvSpPr>
          <p:cNvPr id="8" name="Line Callout 1 7">
            <a:extLst>
              <a:ext uri="{FF2B5EF4-FFF2-40B4-BE49-F238E27FC236}">
                <a16:creationId xmlns:a16="http://schemas.microsoft.com/office/drawing/2014/main" id="{06308B14-A6C0-5440-8D08-F2CDD574CBC6}"/>
              </a:ext>
            </a:extLst>
          </p:cNvPr>
          <p:cNvSpPr/>
          <p:nvPr/>
        </p:nvSpPr>
        <p:spPr>
          <a:xfrm>
            <a:off x="10261235" y="1967022"/>
            <a:ext cx="1517540" cy="1207972"/>
          </a:xfrm>
          <a:prstGeom prst="borderCallout1">
            <a:avLst>
              <a:gd name="adj1" fmla="val 18750"/>
              <a:gd name="adj2" fmla="val -8333"/>
              <a:gd name="adj3" fmla="val 67442"/>
              <a:gd name="adj4" fmla="val -97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分析结构</a:t>
            </a:r>
          </a:p>
        </p:txBody>
      </p:sp>
      <p:sp>
        <p:nvSpPr>
          <p:cNvPr id="9" name="Line Callout 1 8">
            <a:extLst>
              <a:ext uri="{FF2B5EF4-FFF2-40B4-BE49-F238E27FC236}">
                <a16:creationId xmlns:a16="http://schemas.microsoft.com/office/drawing/2014/main" id="{2FEE151C-01E9-4341-806C-4A6CE32670AA}"/>
              </a:ext>
            </a:extLst>
          </p:cNvPr>
          <p:cNvSpPr/>
          <p:nvPr/>
        </p:nvSpPr>
        <p:spPr>
          <a:xfrm>
            <a:off x="568375" y="5375191"/>
            <a:ext cx="1517540" cy="1207972"/>
          </a:xfrm>
          <a:prstGeom prst="borderCallout1">
            <a:avLst>
              <a:gd name="adj1" fmla="val 65123"/>
              <a:gd name="adj2" fmla="val 115435"/>
              <a:gd name="adj3" fmla="val -61675"/>
              <a:gd name="adj4" fmla="val 337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枚举组合的可能性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F5773892-7929-2741-98C2-9EE5FEFD272C}"/>
              </a:ext>
            </a:extLst>
          </p:cNvPr>
          <p:cNvSpPr/>
          <p:nvPr/>
        </p:nvSpPr>
        <p:spPr>
          <a:xfrm>
            <a:off x="259492" y="1967021"/>
            <a:ext cx="1826423" cy="1207972"/>
          </a:xfrm>
          <a:prstGeom prst="borderCallout1">
            <a:avLst>
              <a:gd name="adj1" fmla="val 56940"/>
              <a:gd name="adj2" fmla="val 109645"/>
              <a:gd name="adj3" fmla="val 87446"/>
              <a:gd name="adj4" fmla="val 150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描述系统</a:t>
            </a:r>
          </a:p>
          <a:p>
            <a:pPr algn="ctr"/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Existence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ED9C4-2B89-9041-8202-579029547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836" y="5184803"/>
            <a:ext cx="2027169" cy="156381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D813FA1A-2D0D-2D40-BE93-141BBD1BA357}"/>
              </a:ext>
            </a:extLst>
          </p:cNvPr>
          <p:cNvSpPr txBox="1">
            <a:spLocks/>
          </p:cNvSpPr>
          <p:nvPr/>
        </p:nvSpPr>
        <p:spPr>
          <a:xfrm>
            <a:off x="606155" y="172375"/>
            <a:ext cx="10980002" cy="4680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8412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24" b="1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algn="ctr"/>
            <a:r>
              <a:rPr lang="zh-TW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探索系统决策空间的设计自动化工具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066452-DF51-9942-AC02-EC280F8D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7" y="598289"/>
            <a:ext cx="11365238" cy="763600"/>
          </a:xfrm>
        </p:spPr>
        <p:txBody>
          <a:bodyPr>
            <a:normAutofit fontScale="90000"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演示软件功能</a:t>
            </a:r>
          </a:p>
        </p:txBody>
      </p:sp>
    </p:spTree>
    <p:extLst>
      <p:ext uri="{BB962C8B-B14F-4D97-AF65-F5344CB8AC3E}">
        <p14:creationId xmlns:p14="http://schemas.microsoft.com/office/powerpoint/2010/main" val="773005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08381" y="309094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基于系统代数的集成化开发工具</a:t>
            </a:r>
            <a:b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Integrated Development Environment, IDE</a:t>
            </a:r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8719" y="1097456"/>
            <a:ext cx="1113747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编码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(Encoding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）、枚举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(Enumerating)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、评估</a:t>
            </a:r>
            <a:r>
              <a:rPr lang="en-US" altLang="zh-CN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(Evaluating)</a:t>
            </a:r>
            <a:r>
              <a:rPr lang="zh-CN" altLang="en-US" sz="1400" kern="0" dirty="0">
                <a:solidFill>
                  <a:schemeClr val="bg1">
                    <a:lumMod val="6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 三位一体的“系统描述语言” 开发工具</a:t>
            </a:r>
            <a:endParaRPr lang="en-US" altLang="zh-CN" sz="1400" kern="0" dirty="0">
              <a:solidFill>
                <a:schemeClr val="bg1">
                  <a:lumMod val="6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B3A67-B947-2447-A39E-F3280EE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50" y="1995894"/>
            <a:ext cx="5272267" cy="3861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80D13-0DB1-004B-9D36-4DBFEBB4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06" y="1978820"/>
            <a:ext cx="5502375" cy="4244688"/>
          </a:xfrm>
          <a:prstGeom prst="rect">
            <a:avLst/>
          </a:prstGeom>
        </p:spPr>
      </p:pic>
      <p:sp>
        <p:nvSpPr>
          <p:cNvPr id="6" name="矩形 35">
            <a:extLst>
              <a:ext uri="{FF2B5EF4-FFF2-40B4-BE49-F238E27FC236}">
                <a16:creationId xmlns:a16="http://schemas.microsoft.com/office/drawing/2014/main" id="{E45B214C-32DB-A948-9A24-9F4383EA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5406" y="6223508"/>
            <a:ext cx="5894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US" sz="1800" dirty="0" err="1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红线标示了基于Pareto</a:t>
            </a:r>
            <a:r>
              <a:rPr 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Front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 原则所选出的“最优方案”</a:t>
            </a:r>
            <a:endParaRPr lang="es-ES" sz="18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7" name="矩形 35">
            <a:extLst>
              <a:ext uri="{FF2B5EF4-FFF2-40B4-BE49-F238E27FC236}">
                <a16:creationId xmlns:a16="http://schemas.microsoft.com/office/drawing/2014/main" id="{B71F5125-43EE-4340-9C72-D7685D19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命名空间管理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9" name="矩形 35">
            <a:extLst>
              <a:ext uri="{FF2B5EF4-FFF2-40B4-BE49-F238E27FC236}">
                <a16:creationId xmlns:a16="http://schemas.microsoft.com/office/drawing/2014/main" id="{81BDDD2B-236A-F941-BB06-51B24D546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683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穷尽可能状态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10" name="矩形 35">
            <a:extLst>
              <a:ext uri="{FF2B5EF4-FFF2-40B4-BE49-F238E27FC236}">
                <a16:creationId xmlns:a16="http://schemas.microsoft.com/office/drawing/2014/main" id="{199C026A-4972-5E4C-B0A1-E1263278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20" y="1472897"/>
            <a:ext cx="16154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  <a:cs typeface="Arial"/>
                <a:sym typeface="Arial"/>
              </a:rPr>
              <a:t>推算性能指标</a:t>
            </a:r>
            <a:endParaRPr lang="es-ES" sz="1400" dirty="0">
              <a:latin typeface="STXinwei" panose="02010800040101010101" pitchFamily="2" charset="-122"/>
              <a:ea typeface="STXinwei" panose="02010800040101010101" pitchFamily="2" charset="-122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35AE0-E0A4-C147-B654-EBB9402151D8}"/>
              </a:ext>
            </a:extLst>
          </p:cNvPr>
          <p:cNvSpPr txBox="1"/>
          <p:nvPr/>
        </p:nvSpPr>
        <p:spPr>
          <a:xfrm>
            <a:off x="2833246" y="173818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(BDD, SAT)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2CDB9-FA68-3745-B60B-E48BA323DE3F}"/>
              </a:ext>
            </a:extLst>
          </p:cNvPr>
          <p:cNvSpPr txBox="1"/>
          <p:nvPr/>
        </p:nvSpPr>
        <p:spPr>
          <a:xfrm>
            <a:off x="823102" y="1738180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(Hashtable, Associative Array)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F16BB4-AD32-BF4A-B52A-CBA2894E5DEF}"/>
              </a:ext>
            </a:extLst>
          </p:cNvPr>
          <p:cNvSpPr txBox="1"/>
          <p:nvPr/>
        </p:nvSpPr>
        <p:spPr>
          <a:xfrm>
            <a:off x="3844507" y="1738180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dirty="0">
                <a:latin typeface="STXinwei" panose="02010800040101010101" pitchFamily="2" charset="-122"/>
                <a:ea typeface="STXinwei" panose="02010800040101010101" pitchFamily="2" charset="-122"/>
              </a:rPr>
              <a:t>(Symbolic Math, Function Evaluation)</a:t>
            </a:r>
          </a:p>
        </p:txBody>
      </p:sp>
    </p:spTree>
    <p:extLst>
      <p:ext uri="{BB962C8B-B14F-4D97-AF65-F5344CB8AC3E}">
        <p14:creationId xmlns:p14="http://schemas.microsoft.com/office/powerpoint/2010/main" val="201339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88E0391-0CA6-7F4A-B71D-3B3BE0C99445}"/>
              </a:ext>
            </a:extLst>
          </p:cNvPr>
          <p:cNvSpPr txBox="1"/>
          <p:nvPr/>
        </p:nvSpPr>
        <p:spPr>
          <a:xfrm>
            <a:off x="1662711" y="6182910"/>
            <a:ext cx="887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具有代数封闭性的模型数据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，有助于推动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DevOps/CICD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的工作流</a:t>
            </a:r>
            <a:endParaRPr lang="en-TW"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26D20-5485-AA4A-94DA-4C616A37069F}"/>
              </a:ext>
            </a:extLst>
          </p:cNvPr>
          <p:cNvGrpSpPr/>
          <p:nvPr/>
        </p:nvGrpSpPr>
        <p:grpSpPr>
          <a:xfrm>
            <a:off x="586409" y="2718238"/>
            <a:ext cx="4907579" cy="2765681"/>
            <a:chOff x="2562992" y="1341084"/>
            <a:chExt cx="3680684" cy="20742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4A5BE-B28D-0B44-84E1-822791DE362F}"/>
                </a:ext>
              </a:extLst>
            </p:cNvPr>
            <p:cNvSpPr/>
            <p:nvPr/>
          </p:nvSpPr>
          <p:spPr>
            <a:xfrm>
              <a:off x="4178980" y="1416311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54DC20-3D9B-B049-8FF4-FD29D9E1586E}"/>
                </a:ext>
              </a:extLst>
            </p:cNvPr>
            <p:cNvSpPr/>
            <p:nvPr/>
          </p:nvSpPr>
          <p:spPr>
            <a:xfrm>
              <a:off x="2562992" y="1341084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1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7B9197-4F2C-8045-8AFC-6A69A45B26D9}"/>
                </a:ext>
              </a:extLst>
            </p:cNvPr>
            <p:cNvSpPr/>
            <p:nvPr/>
          </p:nvSpPr>
          <p:spPr>
            <a:xfrm>
              <a:off x="4097292" y="1376528"/>
              <a:ext cx="2064696" cy="199903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安全性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9017F62-F33E-F642-90EF-AB5C950D74AC}"/>
                </a:ext>
              </a:extLst>
            </p:cNvPr>
            <p:cNvSpPr/>
            <p:nvPr/>
          </p:nvSpPr>
          <p:spPr>
            <a:xfrm>
              <a:off x="2629667" y="1376528"/>
              <a:ext cx="2064696" cy="1999034"/>
            </a:xfrm>
            <a:prstGeom prst="ellipse">
              <a:avLst/>
            </a:prstGeom>
            <a:solidFill>
              <a:srgbClr val="FF618C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W" sz="2400" dirty="0">
                  <a:latin typeface="STXinwei" panose="02010800040101010101" pitchFamily="2" charset="-122"/>
                  <a:ea typeface="STXinwei" panose="02010800040101010101" pitchFamily="2" charset="-122"/>
                </a:rPr>
                <a:t>活性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683E01-29E9-4B41-B528-6793C73DFCC3}"/>
                </a:ext>
              </a:extLst>
            </p:cNvPr>
            <p:cNvSpPr txBox="1"/>
            <p:nvPr/>
          </p:nvSpPr>
          <p:spPr>
            <a:xfrm>
              <a:off x="4210030" y="1925921"/>
              <a:ext cx="36933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正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确</a:t>
              </a:r>
            </a:p>
            <a:p>
              <a:r>
                <a:rPr lang="en-TW" sz="2400" dirty="0">
                  <a:solidFill>
                    <a:schemeClr val="bg1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性</a:t>
              </a:r>
            </a:p>
          </p:txBody>
        </p:sp>
      </p:grpSp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8307" y="294640"/>
            <a:ext cx="8500359" cy="105781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满足代数闭包性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(Closure Property) 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的集成化系统开发与运营流程</a:t>
            </a:r>
            <a: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br>
              <a:rPr 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可加速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</a:t>
            </a:r>
            <a:r>
              <a:rPr lang="en-US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系统的演进速度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1" name="Picture 2" descr="Devsecops-Illustretion-ICon-1">
            <a:hlinkClick r:id="rId2"/>
            <a:extLst>
              <a:ext uri="{FF2B5EF4-FFF2-40B4-BE49-F238E27FC236}">
                <a16:creationId xmlns:a16="http://schemas.microsoft.com/office/drawing/2014/main" id="{64B8BD8C-518F-434A-84E2-AFE9F6AF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988" y="2019248"/>
            <a:ext cx="6702775" cy="43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9D03F7-FAE2-FC4A-8F05-EABC16DCB02C}"/>
              </a:ext>
            </a:extLst>
          </p:cNvPr>
          <p:cNvCxnSpPr>
            <a:stCxn id="12" idx="2"/>
          </p:cNvCxnSpPr>
          <p:nvPr/>
        </p:nvCxnSpPr>
        <p:spPr>
          <a:xfrm flipV="1">
            <a:off x="58640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F77C6-DC58-254F-A9E7-43B4D6C85D0A}"/>
              </a:ext>
            </a:extLst>
          </p:cNvPr>
          <p:cNvCxnSpPr/>
          <p:nvPr/>
        </p:nvCxnSpPr>
        <p:spPr>
          <a:xfrm flipV="1">
            <a:off x="667689" y="2357120"/>
            <a:ext cx="0" cy="169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EC1109-81BE-2844-8191-81C4143FFEBF}"/>
              </a:ext>
            </a:extLst>
          </p:cNvPr>
          <p:cNvCxnSpPr/>
          <p:nvPr/>
        </p:nvCxnSpPr>
        <p:spPr>
          <a:xfrm>
            <a:off x="294640" y="2560320"/>
            <a:ext cx="291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BA25EB-6A79-AD40-BE41-CCCE4F9FA451}"/>
              </a:ext>
            </a:extLst>
          </p:cNvPr>
          <p:cNvCxnSpPr>
            <a:cxnSpLocks/>
          </p:cNvCxnSpPr>
          <p:nvPr/>
        </p:nvCxnSpPr>
        <p:spPr>
          <a:xfrm flipH="1">
            <a:off x="675309" y="2560320"/>
            <a:ext cx="338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8DCBDD3-3BF6-DA44-8338-36D01937F30F}"/>
              </a:ext>
            </a:extLst>
          </p:cNvPr>
          <p:cNvSpPr txBox="1"/>
          <p:nvPr/>
        </p:nvSpPr>
        <p:spPr>
          <a:xfrm>
            <a:off x="175015" y="1823887"/>
            <a:ext cx="5258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>
                <a:latin typeface="STXinwei" panose="02010800040101010101" pitchFamily="2" charset="-122"/>
                <a:ea typeface="STXinwei" panose="02010800040101010101" pitchFamily="2" charset="-122"/>
              </a:rPr>
              <a:t>细微化修订模型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，创造</a:t>
            </a:r>
            <a:endParaRPr lang="en-US" altLang="zh-CN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Continuous Integration/Continuous Deployment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 的系统运营条件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564C9-93D0-424F-BC69-0FBDB5DA869E}"/>
              </a:ext>
            </a:extLst>
          </p:cNvPr>
          <p:cNvSpPr txBox="1"/>
          <p:nvPr/>
        </p:nvSpPr>
        <p:spPr>
          <a:xfrm>
            <a:off x="1221274" y="225640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连续实践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/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连续发布 （</a:t>
            </a:r>
            <a:r>
              <a:rPr lang="en-US" altLang="zh-CN" sz="1400" dirty="0">
                <a:latin typeface="STXinwei" panose="02010800040101010101" pitchFamily="2" charset="-122"/>
                <a:ea typeface="STXinwei" panose="02010800040101010101" pitchFamily="2" charset="-122"/>
              </a:rPr>
              <a:t>CI/CD</a:t>
            </a:r>
            <a:r>
              <a:rPr lang="zh-CN" altLang="en-US" sz="1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TW" sz="1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03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buClr>
                <a:schemeClr val="dk1"/>
              </a:buClr>
              <a:buSzPct val="39285"/>
            </a:pPr>
            <a:r>
              <a:rPr lang="en" b="1"/>
              <a:t>A Roadmap for navigating Data in Spacetime</a:t>
            </a:r>
            <a:endParaRPr b="1"/>
          </a:p>
          <a:p>
            <a:pPr algn="ctr"/>
            <a:endParaRPr b="1"/>
          </a:p>
        </p:txBody>
      </p:sp>
      <p:sp>
        <p:nvSpPr>
          <p:cNvPr id="221" name="Google Shape;221;p35"/>
          <p:cNvSpPr/>
          <p:nvPr/>
        </p:nvSpPr>
        <p:spPr>
          <a:xfrm>
            <a:off x="5223248" y="3053133"/>
            <a:ext cx="1750400" cy="738800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</a:t>
            </a:r>
            <a:endParaRPr sz="1733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5159181" y="1542400"/>
            <a:ext cx="1878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Lato"/>
                <a:ea typeface="Lato"/>
                <a:cs typeface="Lato"/>
                <a:sym typeface="Lato"/>
              </a:rPr>
              <a:t>Future 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5223181" y="4727033"/>
            <a:ext cx="17504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Lato"/>
                <a:ea typeface="Lato"/>
                <a:cs typeface="Lato"/>
                <a:sym typeface="Lato"/>
              </a:rPr>
              <a:t>Past</a:t>
            </a:r>
            <a:endParaRPr sz="24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4" name="Google Shape;224;p35"/>
          <p:cNvCxnSpPr>
            <a:endCxn id="225" idx="2"/>
          </p:cNvCxnSpPr>
          <p:nvPr/>
        </p:nvCxnSpPr>
        <p:spPr>
          <a:xfrm rot="10800000">
            <a:off x="6098381" y="3798300"/>
            <a:ext cx="0" cy="92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35"/>
          <p:cNvCxnSpPr>
            <a:stCxn id="225" idx="0"/>
            <a:endCxn id="222" idx="2"/>
          </p:cNvCxnSpPr>
          <p:nvPr/>
        </p:nvCxnSpPr>
        <p:spPr>
          <a:xfrm rot="10800000">
            <a:off x="6098381" y="2281200"/>
            <a:ext cx="0" cy="77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5"/>
          <p:cNvCxnSpPr/>
          <p:nvPr/>
        </p:nvCxnSpPr>
        <p:spPr>
          <a:xfrm rot="10800000" flipH="1">
            <a:off x="6973581" y="1112600"/>
            <a:ext cx="4267200" cy="23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5"/>
          <p:cNvCxnSpPr/>
          <p:nvPr/>
        </p:nvCxnSpPr>
        <p:spPr>
          <a:xfrm rot="10800000">
            <a:off x="955981" y="1112600"/>
            <a:ext cx="4267200" cy="23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5"/>
          <p:cNvCxnSpPr>
            <a:endCxn id="221" idx="2"/>
          </p:cNvCxnSpPr>
          <p:nvPr/>
        </p:nvCxnSpPr>
        <p:spPr>
          <a:xfrm rot="10800000">
            <a:off x="5223248" y="3422533"/>
            <a:ext cx="5600" cy="255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35"/>
          <p:cNvCxnSpPr/>
          <p:nvPr/>
        </p:nvCxnSpPr>
        <p:spPr>
          <a:xfrm rot="10800000">
            <a:off x="6973481" y="3429933"/>
            <a:ext cx="1200" cy="258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1" name="Google Shape;231;p35"/>
          <p:cNvPicPr preferRelativeResize="0"/>
          <p:nvPr/>
        </p:nvPicPr>
        <p:blipFill rotWithShape="1">
          <a:blip r:embed="rId3">
            <a:alphaModFix/>
          </a:blip>
          <a:srcRect l="45325"/>
          <a:stretch/>
        </p:blipFill>
        <p:spPr>
          <a:xfrm>
            <a:off x="9880972" y="5081218"/>
            <a:ext cx="768964" cy="5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898" y="3081901"/>
            <a:ext cx="1118631" cy="9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r="81646"/>
          <a:stretch/>
        </p:blipFill>
        <p:spPr>
          <a:xfrm>
            <a:off x="6973578" y="1421467"/>
            <a:ext cx="891673" cy="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5">
            <a:alphaModFix/>
          </a:blip>
          <a:srcRect l="22648"/>
          <a:stretch/>
        </p:blipFill>
        <p:spPr>
          <a:xfrm>
            <a:off x="6691831" y="2281201"/>
            <a:ext cx="1530265" cy="3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6">
            <a:alphaModFix/>
          </a:blip>
          <a:srcRect l="42498" t="31927" b="24955"/>
          <a:stretch/>
        </p:blipFill>
        <p:spPr>
          <a:xfrm>
            <a:off x="4244576" y="2264233"/>
            <a:ext cx="978605" cy="38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6">
            <a:alphaModFix/>
          </a:blip>
          <a:srcRect r="64778"/>
          <a:stretch/>
        </p:blipFill>
        <p:spPr>
          <a:xfrm>
            <a:off x="4444586" y="1404534"/>
            <a:ext cx="578595" cy="8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3">
            <a:alphaModFix/>
          </a:blip>
          <a:srcRect r="55329"/>
          <a:stretch/>
        </p:blipFill>
        <p:spPr>
          <a:xfrm>
            <a:off x="9951324" y="4390000"/>
            <a:ext cx="628267" cy="5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>
            <a:off x="2032765" y="5665284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Public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7577365" y="5665300"/>
            <a:ext cx="30596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Public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0" name="Google Shape;240;p35"/>
          <p:cNvCxnSpPr/>
          <p:nvPr/>
        </p:nvCxnSpPr>
        <p:spPr>
          <a:xfrm>
            <a:off x="989514" y="6504700"/>
            <a:ext cx="10650800" cy="4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5"/>
          <p:cNvSpPr txBox="1"/>
          <p:nvPr/>
        </p:nvSpPr>
        <p:spPr>
          <a:xfrm>
            <a:off x="3105781" y="6086300"/>
            <a:ext cx="598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>
                <a:latin typeface="Lato"/>
                <a:ea typeface="Lato"/>
                <a:cs typeface="Lato"/>
                <a:sym typeface="Lato"/>
              </a:rPr>
              <a:t>Space of Data Privacy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57889" t="21643" r="10522" b="11533"/>
          <a:stretch/>
        </p:blipFill>
        <p:spPr>
          <a:xfrm>
            <a:off x="8284113" y="4389985"/>
            <a:ext cx="1118619" cy="107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6606" y="4221533"/>
            <a:ext cx="2104759" cy="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5142232" y="5633884"/>
            <a:ext cx="1912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>
                <a:latin typeface="Lato"/>
                <a:ea typeface="Lato"/>
                <a:cs typeface="Lato"/>
                <a:sym typeface="Lato"/>
              </a:rPr>
              <a:t>Private</a:t>
            </a:r>
            <a:endParaRPr sz="3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73471" y="2893945"/>
            <a:ext cx="1865561" cy="1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 rot="-5400000">
            <a:off x="-701019" y="4764833"/>
            <a:ext cx="28696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Processing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47" name="Google Shape;247;p35"/>
          <p:cNvSpPr/>
          <p:nvPr/>
        </p:nvSpPr>
        <p:spPr>
          <a:xfrm rot="-5400000">
            <a:off x="-557019" y="2007700"/>
            <a:ext cx="2581600" cy="59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</a:rPr>
              <a:t>Deployment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48" name="Google Shape;248;p3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7665" y="4977314"/>
            <a:ext cx="1158417" cy="880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8380" y="216091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系统代数AoS的应用案例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A8484FB-F225-5C40-82F3-49ED87CA06AC}"/>
              </a:ext>
            </a:extLst>
          </p:cNvPr>
          <p:cNvSpPr txBox="1">
            <a:spLocks/>
          </p:cNvSpPr>
          <p:nvPr/>
        </p:nvSpPr>
        <p:spPr bwMode="auto">
          <a:xfrm>
            <a:off x="793998" y="792656"/>
            <a:ext cx="11188176" cy="5849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MIT 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用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击败波音公司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Boeing)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争取到了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的两年科研项目</a:t>
            </a:r>
            <a:endParaRPr lang="en-US" altLang="zh-TW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en-US" altLang="zh-TW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载人太空飞行办公室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2030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年从地球到</a:t>
            </a:r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火星</a:t>
            </a:r>
            <a:endParaRPr lang="en-US" altLang="zh-TW" sz="18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TW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与协调陆海空三军联合任务的决策博弈方法</a:t>
            </a:r>
            <a:endParaRPr lang="zh-TW" altLang="en-US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的开发团队，成立了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DataXu.com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专注在移动终端广告投放的应用领域，建立了实时广告领域的信息交易标准语言，后来卖给了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Roku.com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嫁接多种数据格式的生成代码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论证了从路径规划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、室内设计布局、能源战略布局等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复杂系统设计任务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，均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可以通过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来自动生成设计方案，</a:t>
            </a:r>
          </a:p>
          <a:p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从</a:t>
            </a:r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延伸了超越学科界限的系统集成学习方法论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Extreme Learning Process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（</a:t>
            </a:r>
            <a:r>
              <a:rPr lang="en-US" altLang="zh-CN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XLP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并为此获得多个国家与国际教学成果奖项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, QS Star 2004, UNESCO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altLang="zh-CN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IITE, </a:t>
            </a:r>
            <a:r>
              <a:rPr lang="zh-CN" altLang="en-US" sz="18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宝钢教育成果奖等</a:t>
            </a:r>
            <a:endParaRPr lang="en-US" altLang="zh-CN" sz="18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en-US" altLang="zh-TW" sz="18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将以个人知识容器（</a:t>
            </a:r>
            <a:r>
              <a:rPr lang="en-US" altLang="zh-TW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Container, PKC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）的分布式计算资源治理模式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，让各种计算服务和数据内容，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能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可靠</a:t>
            </a:r>
            <a:r>
              <a:rPr lang="zh-CN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、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精确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并</a:t>
            </a:r>
            <a:r>
              <a:rPr lang="zh-TW" altLang="en-US" sz="18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即时</a:t>
            </a:r>
            <a:r>
              <a:rPr lang="zh-TW" altLang="en-US" sz="18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地发布于多种物理场景的数据采集与驱动任务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70834" y="1559064"/>
            <a:ext cx="10122060" cy="30137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100" dirty="0" err="1">
                <a:solidFill>
                  <a:srgbClr val="C00000"/>
                </a:solidFill>
              </a:rPr>
              <a:t>AoS</a:t>
            </a:r>
            <a:r>
              <a:rPr lang="en-US" altLang="zh-CN" sz="2100" dirty="0">
                <a:solidFill>
                  <a:srgbClr val="C00000"/>
                </a:solidFill>
              </a:rPr>
              <a:t> </a:t>
            </a:r>
            <a:r>
              <a:rPr lang="zh-CN" altLang="en-US" sz="2100" dirty="0">
                <a:solidFill>
                  <a:srgbClr val="C00000"/>
                </a:solidFill>
              </a:rPr>
              <a:t>（系统代数）的研究背景与动机</a:t>
            </a:r>
            <a:endParaRPr lang="en-US" altLang="zh-CN" sz="2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方法论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计算工具：编码建模、枚举方案、评估差异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应用案例</a:t>
            </a:r>
            <a:endParaRPr lang="en-US" altLang="zh-CN" sz="2100" dirty="0"/>
          </a:p>
          <a:p>
            <a:pPr>
              <a:lnSpc>
                <a:spcPct val="150000"/>
              </a:lnSpc>
            </a:pPr>
            <a:r>
              <a:rPr lang="en-US" altLang="zh-CN" sz="2100" dirty="0" err="1"/>
              <a:t>AoS</a:t>
            </a:r>
            <a:r>
              <a:rPr lang="en-US" altLang="zh-CN" sz="2100" dirty="0"/>
              <a:t> </a:t>
            </a:r>
            <a:r>
              <a:rPr lang="zh-CN" altLang="en-US" sz="2100" dirty="0"/>
              <a:t>未来发展</a:t>
            </a:r>
            <a:endParaRPr lang="en-US" altLang="zh-CN" sz="21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825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3" name="标题 1"/>
          <p:cNvSpPr txBox="1">
            <a:spLocks noGrp="1"/>
          </p:cNvSpPr>
          <p:nvPr>
            <p:ph type="title"/>
          </p:nvPr>
        </p:nvSpPr>
        <p:spPr>
          <a:xfrm>
            <a:off x="606085" y="163505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系统代数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r>
              <a:rPr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TW" sz="2400" dirty="0">
                <a:latin typeface="STXinwei" panose="02010800040101010101" pitchFamily="2" charset="-122"/>
                <a:ea typeface="STXinwei" panose="02010800040101010101" pitchFamily="2" charset="-122"/>
              </a:rPr>
              <a:t>研究成果总结</a:t>
            </a:r>
            <a:r>
              <a:rPr sz="2400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</a:p>
        </p:txBody>
      </p:sp>
      <p:sp>
        <p:nvSpPr>
          <p:cNvPr id="12794" name="内容占位符 2"/>
          <p:cNvSpPr txBox="1"/>
          <p:nvPr/>
        </p:nvSpPr>
        <p:spPr>
          <a:xfrm>
            <a:off x="539999" y="3870419"/>
            <a:ext cx="11046088" cy="184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/>
              <a:t>系统科学</a:t>
            </a:r>
            <a:r>
              <a:rPr lang="zh-CN" altLang="en-US" sz="1200" dirty="0"/>
              <a:t>：系统科学需要一个严谨的</a:t>
            </a:r>
            <a:r>
              <a:rPr lang="en-US" sz="1200" dirty="0" err="1"/>
              <a:t>语言体系用以表述知识内容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描述</a:t>
            </a:r>
            <a:r>
              <a:rPr lang="en-US" sz="1200" dirty="0" err="1"/>
              <a:t>复杂关系</a:t>
            </a:r>
            <a:r>
              <a:rPr lang="zh-CN" altLang="en-US" sz="1200" dirty="0"/>
              <a:t>须要用简单而抽象的</a:t>
            </a:r>
            <a:r>
              <a:rPr lang="en-US" sz="1200" dirty="0" err="1"/>
              <a:t>关系原型</a:t>
            </a:r>
            <a:r>
              <a:rPr lang="zh-CN" altLang="en-US" sz="1200" dirty="0"/>
              <a:t>：基于箭头的元语言 （</a:t>
            </a:r>
            <a:r>
              <a:rPr lang="zh-CN" altLang="en-TW" sz="1200" dirty="0"/>
              <a:t>有向</a:t>
            </a:r>
            <a:r>
              <a:rPr lang="zh-CN" altLang="en-US" sz="1200" dirty="0"/>
              <a:t>关系）</a:t>
            </a:r>
            <a:endParaRPr lang="en-US" altLang="zh-CN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系统工程</a:t>
            </a:r>
            <a:r>
              <a:rPr lang="zh-CN" altLang="en-US" sz="1200" dirty="0"/>
              <a:t>：治理关系的实用技术必须建立于实用的工具</a:t>
            </a:r>
            <a:endParaRPr lang="en-US" altLang="zh-CN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 err="1"/>
              <a:t>AoS</a:t>
            </a:r>
            <a:r>
              <a:rPr lang="zh-CN" altLang="en-US" sz="1200" dirty="0"/>
              <a:t>可</a:t>
            </a:r>
            <a:r>
              <a:rPr lang="en-TW" sz="1200" dirty="0"/>
              <a:t>根据当下可用的数据内容与计算资源</a:t>
            </a:r>
            <a:r>
              <a:rPr lang="en-US" altLang="zh-CN" sz="1200" dirty="0"/>
              <a:t>, </a:t>
            </a:r>
            <a:r>
              <a:rPr lang="zh-CN" altLang="en-US" sz="1200" dirty="0"/>
              <a:t>定制</a:t>
            </a:r>
            <a:r>
              <a:rPr lang="en-TW" sz="1200" dirty="0"/>
              <a:t>领域专用语言(Domain Specific Language, DSL)渐进式地演化可自动生成的系统设计方案</a:t>
            </a:r>
            <a:endParaRPr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TW" sz="1200" dirty="0"/>
              <a:t>系统代数(</a:t>
            </a:r>
            <a:r>
              <a:rPr sz="1200" dirty="0"/>
              <a:t>A</a:t>
            </a:r>
            <a:r>
              <a:rPr lang="en-US" sz="1200" dirty="0"/>
              <a:t>lgebra </a:t>
            </a:r>
            <a:r>
              <a:rPr sz="1200" dirty="0"/>
              <a:t>o</a:t>
            </a:r>
            <a:r>
              <a:rPr lang="en-US" sz="1200" dirty="0"/>
              <a:t>f </a:t>
            </a:r>
            <a:r>
              <a:rPr sz="1200" dirty="0"/>
              <a:t>S</a:t>
            </a:r>
            <a:r>
              <a:rPr lang="en-US" sz="1200" dirty="0"/>
              <a:t>ystems) </a:t>
            </a:r>
            <a:r>
              <a:rPr lang="zh-CN" altLang="en-US" sz="1200" dirty="0"/>
              <a:t>：把系统作为计算的对象的数学规律</a:t>
            </a:r>
            <a:endParaRPr lang="en-US" sz="1200" dirty="0"/>
          </a:p>
          <a:p>
            <a:pPr marL="914440" lvl="1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通过抽象关系天然的可复合性（</a:t>
            </a:r>
            <a:r>
              <a:rPr lang="en-US" altLang="zh-CN" sz="1200" dirty="0"/>
              <a:t>Composability)</a:t>
            </a:r>
            <a:r>
              <a:rPr lang="zh-CN" altLang="en-US" sz="1200" dirty="0"/>
              <a:t>，</a:t>
            </a:r>
            <a:r>
              <a:rPr lang="en-US" sz="1200" dirty="0" err="1"/>
              <a:t>开辟了一条将关系作为计算数据的运算策略</a:t>
            </a:r>
            <a:r>
              <a:rPr sz="1200" dirty="0"/>
              <a:t>。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23135A6-1DC3-5949-9BE5-A61B48596B98}"/>
              </a:ext>
            </a:extLst>
          </p:cNvPr>
          <p:cNvSpPr txBox="1">
            <a:spLocks/>
          </p:cNvSpPr>
          <p:nvPr/>
        </p:nvSpPr>
        <p:spPr bwMode="auto">
          <a:xfrm>
            <a:off x="539998" y="1097456"/>
            <a:ext cx="1118817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CN" sz="2400" kern="0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提出了一套以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代数法则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构建跨领域系统设计工具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多模态计算模型</a:t>
            </a:r>
            <a:r>
              <a:rPr lang="en-US" altLang="zh-CN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的范式：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决策难度可控：根据跨领域的</a:t>
            </a:r>
            <a:r>
              <a:rPr lang="zh-CN" altLang="en-TW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闭包</a:t>
            </a:r>
            <a:r>
              <a:rPr lang="en-US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(closure)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数据结构比较决策模型的复杂度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系统参数精度：根据领域需求，使用</a:t>
            </a:r>
            <a:r>
              <a:rPr lang="en-US" altLang="zh-CN" sz="2400" kern="0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元语言定制满足精度需求的</a:t>
            </a:r>
            <a:r>
              <a:rPr lang="en-TW" altLang="zh-CN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DSL</a:t>
            </a: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定调不避早晚：所有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假设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zh-CN" altLang="en-US" sz="2400" kern="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断言</a:t>
            </a:r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，均为代数模型的知识库的一部分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67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标题 1"/>
          <p:cNvSpPr txBox="1">
            <a:spLocks noGrp="1"/>
          </p:cNvSpPr>
          <p:nvPr>
            <p:ph type="title"/>
          </p:nvPr>
        </p:nvSpPr>
        <p:spPr>
          <a:xfrm>
            <a:off x="608380" y="200883"/>
            <a:ext cx="10980002" cy="468002"/>
          </a:xfrm>
          <a:prstGeom prst="rect">
            <a:avLst/>
          </a:prstGeom>
        </p:spPr>
        <p:txBody>
          <a:bodyPr/>
          <a:lstStyle>
            <a:lvl1pPr defTabSz="841247">
              <a:defRPr sz="2024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dirty="0" err="1">
                <a:latin typeface="STXinwei" panose="02010800040101010101" pitchFamily="2" charset="-122"/>
                <a:ea typeface="STXinwei" panose="02010800040101010101" pitchFamily="2" charset="-122"/>
              </a:rPr>
              <a:t>下一步</a:t>
            </a:r>
            <a:r>
              <a:rPr dirty="0">
                <a:latin typeface="STXinwei" panose="02010800040101010101" pitchFamily="2" charset="-122"/>
                <a:ea typeface="STXinwei" panose="02010800040101010101" pitchFamily="2" charset="-122"/>
              </a:rPr>
              <a:t>： </a:t>
            </a:r>
            <a:r>
              <a:rPr dirty="0" err="1">
                <a:latin typeface="STXinwei" panose="02010800040101010101" pitchFamily="2" charset="-122"/>
                <a:ea typeface="STXinwei" panose="02010800040101010101" pitchFamily="2" charset="-122"/>
              </a:rPr>
              <a:t>通过计算持续精炼系统的不变性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dirty="0">
                <a:latin typeface="STXinwei" panose="02010800040101010101" pitchFamily="2" charset="-122"/>
                <a:ea typeface="STXinwei" panose="02010800040101010101" pitchFamily="2" charset="-122"/>
              </a:rPr>
              <a:t> Searching for Invariants</a:t>
            </a:r>
            <a:r>
              <a:rPr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23B39-D4E7-5B4B-AB7C-0A5187ED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381" y="4632896"/>
            <a:ext cx="3071633" cy="1958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8850E-F96C-B240-82C9-BF3D0C4D0ED4}"/>
              </a:ext>
            </a:extLst>
          </p:cNvPr>
          <p:cNvSpPr txBox="1"/>
          <p:nvPr/>
        </p:nvSpPr>
        <p:spPr>
          <a:xfrm>
            <a:off x="6657006" y="6604084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050" dirty="0"/>
              <a:t>Prof. Cousot and Koo in 2005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E50A624-61EE-794D-B76B-7DF926AF6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538" y="4632896"/>
            <a:ext cx="2427836" cy="183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A14D5-17CF-7148-93CE-49FC4748E467}"/>
              </a:ext>
            </a:extLst>
          </p:cNvPr>
          <p:cNvSpPr txBox="1"/>
          <p:nvPr/>
        </p:nvSpPr>
        <p:spPr>
          <a:xfrm>
            <a:off x="1731588" y="6503409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hlinkClick r:id="rId3"/>
              </a:rPr>
              <a:t>Abstract Interpretation With Professor Patrick </a:t>
            </a:r>
            <a:r>
              <a:rPr lang="en-US" sz="600" dirty="0" err="1">
                <a:hlinkClick r:id="rId3"/>
              </a:rPr>
              <a:t>Cousot</a:t>
            </a:r>
            <a:r>
              <a:rPr lang="en-US" sz="600" dirty="0">
                <a:hlinkClick r:id="rId3"/>
              </a:rPr>
              <a:t> </a:t>
            </a:r>
          </a:p>
          <a:p>
            <a:pPr algn="ctr"/>
            <a:r>
              <a:rPr lang="en-US" sz="600" dirty="0">
                <a:hlinkClick r:id="rId3"/>
              </a:rPr>
              <a:t>| Lecture Series on AI #11 | J.P. Morgan</a:t>
            </a:r>
            <a:endParaRPr lang="en-US" sz="6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A6B6E75-1F0F-5446-BBFC-BD5DADE5FAC4}"/>
              </a:ext>
            </a:extLst>
          </p:cNvPr>
          <p:cNvSpPr txBox="1">
            <a:spLocks/>
          </p:cNvSpPr>
          <p:nvPr/>
        </p:nvSpPr>
        <p:spPr bwMode="auto">
          <a:xfrm>
            <a:off x="891382" y="846653"/>
            <a:ext cx="11188176" cy="343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使用云原生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(Cloud Native)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的软硬件件架构，建立从边缘计算到超级计算的知识管理平台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在通用或开源硬件的平台上，利用云原生的软件工具，开发对系统模型编码、枚举、评估的网页化人机界面。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正在开发中的个人知识容器 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Personal Knowledge Container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PKC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思维定式应建立在可泛用于所有时空尺度的抽象规则之上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结合印尼的国家人工智能战略计划与未来知识中心， 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开发以计算和大数据为核心的课程体系：建立基于系统科学的数据素质能力知识路线图</a:t>
            </a:r>
          </a:p>
          <a:p>
            <a:pPr lvl="1"/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将代数化元语言的知识内容与工具，通过开源的软硬件，投放到多层次的学习与工作场景</a:t>
            </a:r>
          </a:p>
          <a:p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根据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Abstract2 Interpretation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A2I</a:t>
            </a:r>
            <a:r>
              <a:rPr lang="zh-CN" altLang="en-US" sz="16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）的计算策略，完善系统模型的编码、枚举、评估核心。</a:t>
            </a:r>
          </a:p>
          <a:p>
            <a:endParaRPr lang="zh-CN" altLang="en-US" sz="16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608380" y="24657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F56C235-8AD4-B746-86CA-50D471DBBB55}"/>
              </a:ext>
            </a:extLst>
          </p:cNvPr>
          <p:cNvSpPr txBox="1">
            <a:spLocks/>
          </p:cNvSpPr>
          <p:nvPr/>
        </p:nvSpPr>
        <p:spPr bwMode="auto">
          <a:xfrm>
            <a:off x="504293" y="1272209"/>
            <a:ext cx="11188176" cy="416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华为可运用系统代数成为引领系统设计范式的产业领袖：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实用：企业与产品决策的拆分与组合，可通过企业知识库的代数化规范，配合云端技术平台，即时反应决策的互动关系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精准：系统代数提供了超越专业领域界限的代数化语法和语义，可帮助企业辩证并压缩，纯粹调度人类脑力仍然无法承载的复杂决策因果关系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可靠：战略性的系统决策应建构于完备且自洽的计算科学体系，在保证企业决策运作过程的客观性的同时，奠定超越时空尺度的可追溯的思辨准则。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00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4" name="标题 1"/>
          <p:cNvSpPr txBox="1">
            <a:spLocks noGrp="1"/>
          </p:cNvSpPr>
          <p:nvPr>
            <p:ph type="title"/>
          </p:nvPr>
        </p:nvSpPr>
        <p:spPr>
          <a:xfrm>
            <a:off x="539836" y="22625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向华为在印尼发展的建议</a:t>
            </a:r>
            <a:endParaRPr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B4C950C-DB35-6D44-8FDB-68F319C3145F}"/>
              </a:ext>
            </a:extLst>
          </p:cNvPr>
          <p:cNvSpPr txBox="1">
            <a:spLocks/>
          </p:cNvSpPr>
          <p:nvPr/>
        </p:nvSpPr>
        <p:spPr bwMode="auto">
          <a:xfrm>
            <a:off x="676925" y="694252"/>
            <a:ext cx="11188176" cy="564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华为正在为印尼擘划国家人工智能战略：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印尼的国家领导阶层相对年轻 、并且充满了成长与扩张的雄心壮志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人口：二亿七千万，年龄中位数三十岁</a:t>
            </a:r>
            <a:endParaRPr lang="zh-CN" altLang="en-US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国家层次的人工智能布局，无可避免地要从本地化的教育内容着手 </a:t>
            </a:r>
            <a:endParaRPr lang="en-US" altLang="zh-CN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2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法律规定要有百分之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二十五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的本土原生内容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人工智能与知识管理和系统决策辩证是无可分割的数据化（不仅是数字化）基础建设，需要成熟的大规模技术系统集成团队来引导其国家战略，全球目前只有华为</a:t>
            </a:r>
            <a:r>
              <a:rPr lang="zh-CN" altLang="en-TW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适任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此事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华为可通过其国家人工智能战略项目为印尼政府提供</a:t>
            </a:r>
            <a:r>
              <a:rPr lang="zh-CN" altLang="en-US" kern="0" dirty="0">
                <a:latin typeface="STXinwei" panose="02010800040101010101" pitchFamily="2" charset="-122"/>
                <a:ea typeface="STXinwei" panose="02010800040101010101" pitchFamily="2" charset="-122"/>
              </a:rPr>
              <a:t>人工智能技术</a:t>
            </a:r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的科普与培训课程，从而帮助印尼政府建立基于科学化决策方法论的资源治理方法：</a:t>
            </a:r>
          </a:p>
          <a:p>
            <a:pPr lvl="1"/>
            <a:r>
              <a:rPr lang="zh-CN" altLang="en-US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基于可普及的人工智能与人机互动技术，帮助印尼开发可普及的底层数理逻辑知识内容，并深植于其思想辨证的过程中。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7" name="标题 1"/>
          <p:cNvSpPr txBox="1">
            <a:spLocks noGrp="1"/>
          </p:cNvSpPr>
          <p:nvPr>
            <p:ph type="title"/>
          </p:nvPr>
        </p:nvSpPr>
        <p:spPr>
          <a:xfrm>
            <a:off x="271254" y="216091"/>
            <a:ext cx="10980002" cy="468002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en-US" sz="2400" dirty="0" err="1">
                <a:latin typeface="STXinwei" panose="02010800040101010101" pitchFamily="2" charset="-122"/>
                <a:ea typeface="STXinwei" panose="02010800040101010101" pitchFamily="2" charset="-122"/>
              </a:rPr>
              <a:t>参考文献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lang="en-US" altLang="zh-CN" sz="2400" dirty="0">
                <a:latin typeface="STXinwei" panose="02010800040101010101" pitchFamily="2" charset="-122"/>
                <a:ea typeface="STXinwei" panose="02010800040101010101" pitchFamily="2" charset="-122"/>
              </a:rPr>
              <a:t>TBD</a:t>
            </a:r>
            <a:r>
              <a:rPr lang="zh-CN" altLang="en-US" sz="2400" dirty="0">
                <a:latin typeface="STXinwei" panose="02010800040101010101" pitchFamily="2" charset="-122"/>
                <a:ea typeface="STXinwei" panose="02010800040101010101" pitchFamily="2" charset="-122"/>
              </a:rPr>
              <a:t>）</a:t>
            </a:r>
            <a:endParaRPr sz="24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12808" name="内容占位符 2"/>
          <p:cNvSpPr txBox="1"/>
          <p:nvPr/>
        </p:nvSpPr>
        <p:spPr>
          <a:xfrm>
            <a:off x="506793" y="1000935"/>
            <a:ext cx="11046088" cy="152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1" tIns="45691" rIns="45691" bIns="45691">
            <a:spAutoFit/>
          </a:bodyPr>
          <a:lstStyle/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 err="1">
                <a:hlinkClick r:id="rId2"/>
              </a:rPr>
              <a:t>Lamport</a:t>
            </a:r>
            <a:r>
              <a:rPr lang="en-US" sz="1200" dirty="0">
                <a:hlinkClick r:id="rId2"/>
              </a:rPr>
              <a:t>, Leslie (2020). Specifying Systems: The TLA+ Language and Tools for Hardware and Software Engineers. Microsoft Research.</a:t>
            </a:r>
            <a:endParaRPr lang="en-US" sz="1200" dirty="0"/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Benjamin; Simmons, Willard; Crawley, Edward (May 2009). "Algebra of Systems: A Metalanguage for Model Synthesis and Evaluation" (PDF). IEEE TRANSACTIONS ON SYSTEMS, MAN, AND CYBERNETICS.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Fong, Brendon (2016). The Algebra of Open and Interconnected Systems (PDF) (Ph.D.), University of Oxford</a:t>
            </a:r>
          </a:p>
          <a:p>
            <a:pPr marL="457200" indent="-457200" defTabSz="801687">
              <a:lnSpc>
                <a:spcPct val="150000"/>
              </a:lnSpc>
              <a:spcBef>
                <a:spcPts val="200"/>
              </a:spcBef>
              <a:buClr>
                <a:srgbClr val="990000"/>
              </a:buClr>
              <a:buSzPct val="75000"/>
              <a:buChar char="■"/>
              <a:defRPr sz="1200" b="1" i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1200" dirty="0"/>
              <a:t>Koo, Hsueh-Yung Benjamin (31 Jan 2005). A Meta-language for Systems Architecting (PDF) (Ph.D.), MIT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29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417981" y="252800"/>
            <a:ext cx="11360800" cy="76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 defTabSz="914332">
              <a:defRPr/>
            </a:pP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跨领域</a:t>
            </a: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、多层次的</a:t>
            </a:r>
            <a:r>
              <a:rPr lang="en" sz="2400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</a:rPr>
              <a:t>系统设计自动化</a:t>
            </a:r>
            <a:endParaRPr sz="2400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  <a:cs typeface="Arial" charset="0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992668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Electronic Design Automation (EDA)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9" name="Google Shape;159;p31"/>
          <p:cNvCxnSpPr/>
          <p:nvPr/>
        </p:nvCxnSpPr>
        <p:spPr>
          <a:xfrm>
            <a:off x="4271348" y="3164451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1"/>
          <p:cNvCxnSpPr/>
          <p:nvPr/>
        </p:nvCxnSpPr>
        <p:spPr>
          <a:xfrm>
            <a:off x="7910981" y="3122633"/>
            <a:ext cx="14400" cy="23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801ADF-F69B-A24D-974B-1DD7A750384B}"/>
              </a:ext>
            </a:extLst>
          </p:cNvPr>
          <p:cNvSpPr txBox="1"/>
          <p:nvPr/>
        </p:nvSpPr>
        <p:spPr>
          <a:xfrm>
            <a:off x="1390615" y="593467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大规模电子电路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自动化设计</a:t>
            </a:r>
          </a:p>
        </p:txBody>
      </p:sp>
      <p:pic>
        <p:nvPicPr>
          <p:cNvPr id="3074" name="Picture 2" descr="Introduction to VLSI Systems 1st edition by Mead, Carver, Conway, Lynn  (1979) Hardcover: Mead, Carver, Conway, Lynn: Amazon.com: Books">
            <a:hlinkClick r:id="rId3"/>
            <a:extLst>
              <a:ext uri="{FF2B5EF4-FFF2-40B4-BE49-F238E27FC236}">
                <a16:creationId xmlns:a16="http://schemas.microsoft.com/office/drawing/2014/main" id="{0B78B752-CA32-334C-A128-999E2A45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2233" y="3251604"/>
            <a:ext cx="2097255" cy="259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56;p31">
            <a:extLst>
              <a:ext uri="{FF2B5EF4-FFF2-40B4-BE49-F238E27FC236}">
                <a16:creationId xmlns:a16="http://schemas.microsoft.com/office/drawing/2014/main" id="{62A1EB5B-B3B9-FE40-8F27-ABD4BC61B5AF}"/>
              </a:ext>
            </a:extLst>
          </p:cNvPr>
          <p:cNvSpPr txBox="1"/>
          <p:nvPr/>
        </p:nvSpPr>
        <p:spPr>
          <a:xfrm>
            <a:off x="4838212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Artificial Intelligence</a:t>
            </a:r>
          </a:p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2ECCC-64C3-974F-A311-097DD92B7AF0}"/>
              </a:ext>
            </a:extLst>
          </p:cNvPr>
          <p:cNvSpPr txBox="1"/>
          <p:nvPr/>
        </p:nvSpPr>
        <p:spPr>
          <a:xfrm>
            <a:off x="5351575" y="5935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根据大量数据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自动生成代码</a:t>
            </a:r>
          </a:p>
        </p:txBody>
      </p:sp>
      <p:sp>
        <p:nvSpPr>
          <p:cNvPr id="29" name="Google Shape;156;p31">
            <a:extLst>
              <a:ext uri="{FF2B5EF4-FFF2-40B4-BE49-F238E27FC236}">
                <a16:creationId xmlns:a16="http://schemas.microsoft.com/office/drawing/2014/main" id="{FA036274-15A1-C14B-A37A-4197A2C67021}"/>
              </a:ext>
            </a:extLst>
          </p:cNvPr>
          <p:cNvSpPr txBox="1"/>
          <p:nvPr/>
        </p:nvSpPr>
        <p:spPr>
          <a:xfrm>
            <a:off x="8520496" y="1569790"/>
            <a:ext cx="2596400" cy="7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dirty="0">
                <a:solidFill>
                  <a:srgbClr val="0B539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</a:rPr>
              <a:t>Real time System Model Verification</a:t>
            </a:r>
            <a:endParaRPr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4EEC5-9275-D342-8351-CD9D8FF1B653}"/>
              </a:ext>
            </a:extLst>
          </p:cNvPr>
          <p:cNvSpPr txBox="1"/>
          <p:nvPr/>
        </p:nvSpPr>
        <p:spPr>
          <a:xfrm>
            <a:off x="9033866" y="593467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抽象解释与</a:t>
            </a:r>
          </a:p>
          <a:p>
            <a:pPr algn="ctr"/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</a:rPr>
              <a:t>代码语义分析</a:t>
            </a:r>
          </a:p>
          <a:p>
            <a:pPr algn="ctr"/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DF8B38-07FE-4540-9F81-92BF6A3A046D}"/>
              </a:ext>
            </a:extLst>
          </p:cNvPr>
          <p:cNvGrpSpPr/>
          <p:nvPr/>
        </p:nvGrpSpPr>
        <p:grpSpPr>
          <a:xfrm>
            <a:off x="8405633" y="2516393"/>
            <a:ext cx="2830511" cy="3237873"/>
            <a:chOff x="8799703" y="2553430"/>
            <a:chExt cx="2269392" cy="2631633"/>
          </a:xfrm>
        </p:grpSpPr>
        <p:pic>
          <p:nvPicPr>
            <p:cNvPr id="7" name="Picture 6">
              <a:hlinkClick r:id="rId5"/>
              <a:extLst>
                <a:ext uri="{FF2B5EF4-FFF2-40B4-BE49-F238E27FC236}">
                  <a16:creationId xmlns:a16="http://schemas.microsoft.com/office/drawing/2014/main" id="{93F13FA3-8736-244D-AC53-902B631A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9703" y="2553430"/>
              <a:ext cx="2269392" cy="775720"/>
            </a:xfrm>
            <a:prstGeom prst="rect">
              <a:avLst/>
            </a:prstGeom>
          </p:spPr>
        </p:pic>
        <p:pic>
          <p:nvPicPr>
            <p:cNvPr id="8" name="Picture 7">
              <a:hlinkClick r:id="rId5"/>
              <a:extLst>
                <a:ext uri="{FF2B5EF4-FFF2-40B4-BE49-F238E27FC236}">
                  <a16:creationId xmlns:a16="http://schemas.microsoft.com/office/drawing/2014/main" id="{ADFF32DC-8984-A244-97A1-3F857F41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9703" y="3453364"/>
              <a:ext cx="2269392" cy="803743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4ACF8A65-74C0-9B46-89B2-B45585EA3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99703" y="4381321"/>
              <a:ext cx="2230794" cy="803742"/>
            </a:xfrm>
            <a:prstGeom prst="rect">
              <a:avLst/>
            </a:prstGeom>
          </p:spPr>
        </p:pic>
      </p:grpSp>
      <p:pic>
        <p:nvPicPr>
          <p:cNvPr id="3078" name="Picture 6" descr="What Is AIOps and Why Does Your Business Need It?">
            <a:extLst>
              <a:ext uri="{FF2B5EF4-FFF2-40B4-BE49-F238E27FC236}">
                <a16:creationId xmlns:a16="http://schemas.microsoft.com/office/drawing/2014/main" id="{D2350F8F-E4FB-4D4D-BF13-1C7CCFAF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4006" y="2516393"/>
            <a:ext cx="2866906" cy="1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vsecops-Illustretion-ICon-1">
            <a:hlinkClick r:id="rId10"/>
            <a:extLst>
              <a:ext uri="{FF2B5EF4-FFF2-40B4-BE49-F238E27FC236}">
                <a16:creationId xmlns:a16="http://schemas.microsoft.com/office/drawing/2014/main" id="{D6DC4B18-5CC8-E844-96BF-71E900DF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7542" y="3855235"/>
            <a:ext cx="3539834" cy="23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3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acetime properties of Consciousness">
            <a:extLst>
              <a:ext uri="{FF2B5EF4-FFF2-40B4-BE49-F238E27FC236}">
                <a16:creationId xmlns:a16="http://schemas.microsoft.com/office/drawing/2014/main" id="{B3D6EA04-F78A-8445-AC7C-4B2E1D73B0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2180" y="1115211"/>
            <a:ext cx="6952401" cy="91659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系统治理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或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lang="en-US" sz="4267" dirty="0" err="1">
                <a:latin typeface="STXinwei" panose="02010800040101010101" pitchFamily="2" charset="-122"/>
                <a:ea typeface="STXinwei" panose="02010800040101010101" pitchFamily="2" charset="-122"/>
              </a:rPr>
              <a:t>艺术</a:t>
            </a:r>
            <a:r>
              <a:rPr lang="zh-CN" altLang="en-US" sz="4267" dirty="0">
                <a:latin typeface="STXinwei" panose="02010800040101010101" pitchFamily="2" charset="-122"/>
                <a:ea typeface="STXinwei" panose="02010800040101010101" pitchFamily="2" charset="-122"/>
              </a:rPr>
              <a:t>？</a:t>
            </a:r>
            <a:endParaRPr sz="4267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0B926-D680-FB41-812A-AB53CC7FD9A9}"/>
              </a:ext>
            </a:extLst>
          </p:cNvPr>
          <p:cNvSpPr txBox="1"/>
          <p:nvPr/>
        </p:nvSpPr>
        <p:spPr>
          <a:xfrm>
            <a:off x="1969532" y="2729947"/>
            <a:ext cx="88657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en-TW" sz="3200" dirty="0">
                <a:latin typeface="STXinwei" panose="02010800040101010101" pitchFamily="2" charset="-122"/>
                <a:ea typeface="STXinwei" panose="02010800040101010101" pitchFamily="2" charset="-122"/>
              </a:rPr>
              <a:t>科学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：研究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的科学</a:t>
            </a:r>
            <a:endParaRPr lang="en-US" altLang="zh-CN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工程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：治理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实用技术</a:t>
            </a:r>
            <a:endParaRPr lang="en-US" altLang="zh-CN" sz="3200" dirty="0">
              <a:solidFill>
                <a:srgbClr val="FF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endParaRPr lang="en-US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系统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代数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：组织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多层次关系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zh-CN" altLang="en-US" sz="32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自洽</a:t>
            </a:r>
            <a:r>
              <a:rPr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计算方法</a:t>
            </a:r>
            <a:endParaRPr lang="en-TW" sz="3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74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系统代数的研究背景与动机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 useBgFill="1">
        <p:nvSpPr>
          <p:cNvPr id="8" name="内容占位符 2"/>
          <p:cNvSpPr txBox="1">
            <a:spLocks/>
          </p:cNvSpPr>
          <p:nvPr/>
        </p:nvSpPr>
        <p:spPr bwMode="auto">
          <a:xfrm>
            <a:off x="539999" y="870048"/>
            <a:ext cx="11137475" cy="1682814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en-US" altLang="zh-TW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2003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年杨利伟的航天之旅，刺激了美国再度启动载人航天项目的战略需求，</a:t>
            </a:r>
          </a:p>
          <a:p>
            <a:r>
              <a:rPr lang="en-US" sz="1800" i="1" dirty="0">
                <a:latin typeface="STXinwei" panose="02010800040101010101" pitchFamily="2" charset="-122"/>
                <a:ea typeface="STXinwei" panose="02010800040101010101" pitchFamily="2" charset="-122"/>
              </a:rPr>
              <a:t>NASA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组织了麻省理工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(MIT)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与波音公司</a:t>
            </a:r>
            <a:r>
              <a:rPr lang="en-US" altLang="zh-TW" sz="1800" dirty="0">
                <a:latin typeface="STXinwei" panose="02010800040101010101" pitchFamily="2" charset="-122"/>
                <a:ea typeface="STXinwei" panose="02010800040101010101" pitchFamily="2" charset="-122"/>
              </a:rPr>
              <a:t>(Boeing)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开始了一个为时六个月的登月方案设计竞赛</a:t>
            </a:r>
          </a:p>
          <a:p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项目价值：美国需要通过</a:t>
            </a:r>
            <a:r>
              <a:rPr lang="zh-TW" altLang="en-US" sz="1800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新的</a:t>
            </a:r>
            <a:r>
              <a:rPr lang="zh-TW" altLang="en-US" sz="1800" i="1" dirty="0">
                <a:solidFill>
                  <a:srgbClr val="FF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载人航天项目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证明其在</a:t>
            </a:r>
            <a:r>
              <a:rPr lang="en-US" altLang="zh-CN" sz="1800" dirty="0">
                <a:latin typeface="STXinwei" panose="02010800040101010101" pitchFamily="2" charset="-122"/>
                <a:ea typeface="STXinwei" panose="02010800040101010101" pitchFamily="2" charset="-122"/>
              </a:rPr>
              <a:t>21</a:t>
            </a:r>
            <a:r>
              <a:rPr lang="zh-CN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世纪</a:t>
            </a:r>
            <a:r>
              <a:rPr lang="zh-TW" altLang="en-US" sz="1800" dirty="0">
                <a:latin typeface="STXinwei" panose="02010800040101010101" pitchFamily="2" charset="-122"/>
                <a:ea typeface="STXinwei" panose="02010800040101010101" pitchFamily="2" charset="-122"/>
              </a:rPr>
              <a:t>系统治理与运作能力的领先地位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31525-EACD-0847-BEB2-934F37169668}"/>
              </a:ext>
            </a:extLst>
          </p:cNvPr>
          <p:cNvSpPr txBox="1"/>
          <p:nvPr/>
        </p:nvSpPr>
        <p:spPr>
          <a:xfrm>
            <a:off x="1806852" y="2227302"/>
            <a:ext cx="6882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James, R. Hansen,  Societal impact of Spaceflight,  NASA History Division, 2007</a:t>
            </a:r>
          </a:p>
          <a:p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	Chapter 7, (</a:t>
            </a:r>
            <a:r>
              <a:rPr lang="zh-TW" altLang="en-US" sz="1200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太空人的象征意义：杨利伟作为第一位太空旅行证的的文化、政治重要性</a:t>
            </a:r>
            <a:r>
              <a:rPr lang="en-US" sz="1200" dirty="0">
                <a:latin typeface="STXinwei" panose="02010800040101010101" pitchFamily="2" charset="-122"/>
                <a:ea typeface="STXinwei" panose="02010800040101010101" pitchFamily="2" charset="-122"/>
              </a:rPr>
              <a:t>)</a:t>
            </a:r>
            <a:endParaRPr lang="en-TW" sz="12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5C2CE91-7CFE-054E-A1C7-1D9E55B7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9" y="2834701"/>
            <a:ext cx="5584542" cy="335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E5756-7DB4-E748-83DD-0C8C78D0938F}"/>
              </a:ext>
            </a:extLst>
          </p:cNvPr>
          <p:cNvSpPr txBox="1"/>
          <p:nvPr/>
        </p:nvSpPr>
        <p:spPr>
          <a:xfrm>
            <a:off x="1271633" y="6313797"/>
            <a:ext cx="3796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3"/>
              </a:rPr>
              <a:t>Global Times: Story of China's first taikonaut's one day in space lights up internet, highlights country's space advancements</a:t>
            </a:r>
            <a:endParaRPr lang="en-TW" sz="1050" dirty="0"/>
          </a:p>
        </p:txBody>
      </p:sp>
      <p:pic>
        <p:nvPicPr>
          <p:cNvPr id="2050" name="Picture 2">
            <a:hlinkClick r:id="rId5"/>
            <a:extLst>
              <a:ext uri="{FF2B5EF4-FFF2-40B4-BE49-F238E27FC236}">
                <a16:creationId xmlns:a16="http://schemas.microsoft.com/office/drawing/2014/main" id="{BE98683C-529F-3142-8641-3E536111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752" y="2834700"/>
            <a:ext cx="4366224" cy="335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5F611-F1DA-8645-8A85-C68DE724F8C1}"/>
              </a:ext>
            </a:extLst>
          </p:cNvPr>
          <p:cNvSpPr txBox="1"/>
          <p:nvPr/>
        </p:nvSpPr>
        <p:spPr>
          <a:xfrm>
            <a:off x="7191871" y="6240699"/>
            <a:ext cx="29939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STXinwei" panose="02010800040101010101" pitchFamily="2" charset="-122"/>
                <a:ea typeface="STXinwei" panose="02010800040101010101" pitchFamily="2" charset="-122"/>
              </a:rPr>
              <a:t>肯尼迪总统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与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von Braun </a:t>
            </a:r>
          </a:p>
          <a:p>
            <a:pPr algn="ctr"/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和 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Bob Seamans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博士（</a:t>
            </a:r>
            <a:r>
              <a:rPr lang="en-US" altLang="zh-CN" sz="1050" dirty="0">
                <a:latin typeface="STXinwei" panose="02010800040101010101" pitchFamily="2" charset="-122"/>
                <a:ea typeface="STXinwei" panose="02010800040101010101" pitchFamily="2" charset="-122"/>
              </a:rPr>
              <a:t>NASA </a:t>
            </a:r>
            <a:r>
              <a:rPr lang="zh-CN" altLang="en-US" sz="1050" dirty="0">
                <a:latin typeface="STXinwei" panose="02010800040101010101" pitchFamily="2" charset="-122"/>
                <a:ea typeface="STXinwei" panose="02010800040101010101" pitchFamily="2" charset="-122"/>
              </a:rPr>
              <a:t>当时的技术总监）在登月项目早期的沟通</a:t>
            </a:r>
            <a:endParaRPr lang="en-TW" sz="105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325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68874" y="216092"/>
            <a:ext cx="10980000" cy="468000"/>
          </a:xfrm>
        </p:spPr>
        <p:txBody>
          <a:bodyPr/>
          <a:lstStyle/>
          <a:p>
            <a:pPr algn="ctr"/>
            <a:r>
              <a:rPr lang="zh-CN" altLang="en-US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系统代数的研究内容 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lang="en-US" altLang="zh-CN" sz="24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AoS</a:t>
            </a:r>
            <a:r>
              <a:rPr lang="en-US" altLang="zh-CN" sz="2400" b="1" dirty="0">
                <a:latin typeface="STXinwei" panose="02010800040101010101" pitchFamily="2" charset="-122"/>
                <a:ea typeface="STXinwei" panose="02010800040101010101" pitchFamily="2" charset="-122"/>
              </a:rPr>
              <a:t> Motivation)</a:t>
            </a:r>
            <a:endParaRPr lang="zh-CN" altLang="en-US" sz="24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39999" y="1097456"/>
            <a:ext cx="6481496" cy="2309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6" tIns="45692" rIns="91386" bIns="45692" numCol="1" anchor="t" anchorCtr="0" compatLnSpc="1">
            <a:prstTxWarp prst="textNoShape">
              <a:avLst/>
            </a:prstTxWarp>
          </a:bodyPr>
          <a:lstStyle>
            <a:lvl1pPr marL="457200" indent="-457200" algn="l" defTabSz="801688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75000"/>
              <a:buFont typeface="Wingdings" pitchFamily="2" charset="2"/>
              <a:buChar char="n"/>
              <a:defRPr kumimoji="1"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SzPct val="65000"/>
              <a:buFont typeface="Arial" panose="020B0604020202020204" pitchFamily="34" charset="0"/>
              <a:buChar char="►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801688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l"/>
              <a:defRPr kumimoj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01763" indent="-200025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j-lt"/>
                <a:ea typeface="+mn-ea"/>
              </a:defRPr>
            </a:lvl4pPr>
            <a:lvl5pPr marL="1803400" indent="-201613" algn="l" defTabSz="801688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5pPr>
            <a:lvl6pPr marL="22606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6pPr>
            <a:lvl7pPr marL="27178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7pPr>
            <a:lvl8pPr marL="31750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8pPr>
            <a:lvl9pPr marL="3632200" indent="-201613" algn="l" defTabSz="801688" rtl="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系统工程的挑战：</a:t>
            </a:r>
            <a:endParaRPr lang="en-US" altLang="zh-CN" sz="2400" kern="0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决策难：跨领域的知识管理与决策博弈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精度差：模型的复杂度过高或不足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lvl="1"/>
            <a:r>
              <a:rPr lang="zh-CN" altLang="en-US" sz="2400" kern="0" dirty="0">
                <a:latin typeface="STXinwei" panose="02010800040101010101" pitchFamily="2" charset="-122"/>
                <a:ea typeface="STXinwei" panose="02010800040101010101" pitchFamily="2" charset="-122"/>
              </a:rPr>
              <a:t>定调早：过早限定假设，屏蔽后发机会</a:t>
            </a:r>
            <a:endParaRPr lang="en-US" altLang="zh-CN" sz="2400" kern="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026" name="Picture 2" descr="Project Apollo the Tough Decisions: Monographs in Aerospace History Number  37: Seamans Jr., Robert C: 9781470032937: Amazon.com: Books">
            <a:extLst>
              <a:ext uri="{FF2B5EF4-FFF2-40B4-BE49-F238E27FC236}">
                <a16:creationId xmlns:a16="http://schemas.microsoft.com/office/drawing/2014/main" id="{87AB5BF8-B105-7945-A7AA-C35468A2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6456" y="934720"/>
            <a:ext cx="4062418" cy="52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25539-97F8-BE41-AF85-E877E823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892" y="3451479"/>
            <a:ext cx="4973561" cy="3242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857201-293D-3B4C-B1E6-EA3A46B366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7181" y="4394260"/>
            <a:ext cx="1651374" cy="229937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490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313277" y="221744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登月系统方案的决策焦点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D4A2F-5A07-1C45-818C-98A75A161391}"/>
              </a:ext>
            </a:extLst>
          </p:cNvPr>
          <p:cNvSpPr txBox="1"/>
          <p:nvPr/>
        </p:nvSpPr>
        <p:spPr>
          <a:xfrm>
            <a:off x="807245" y="6014508"/>
            <a:ext cx="533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2"/>
              </a:rPr>
              <a:t>Which way to the moon? Lunar Landing Techniques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5EFDF3F-6319-C44A-AD55-44540B1749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121" y="1344892"/>
            <a:ext cx="3888840" cy="2258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977AD1-D384-1E48-82C2-6B13696FA8C0}"/>
              </a:ext>
            </a:extLst>
          </p:cNvPr>
          <p:cNvSpPr txBox="1"/>
          <p:nvPr/>
        </p:nvSpPr>
        <p:spPr>
          <a:xfrm>
            <a:off x="7651462" y="97812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机械结构的设计方案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E0BA6-486A-4C44-8383-D2A83A8F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554" y="4389959"/>
            <a:ext cx="4553122" cy="2246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E347D2-A097-A74E-995C-59E11D3199A9}"/>
              </a:ext>
            </a:extLst>
          </p:cNvPr>
          <p:cNvSpPr txBox="1"/>
          <p:nvPr/>
        </p:nvSpPr>
        <p:spPr>
          <a:xfrm>
            <a:off x="7367730" y="3772890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latin typeface="STXinwei" panose="02010800040101010101" pitchFamily="2" charset="-122"/>
                <a:ea typeface="STXinwei" panose="02010800040101010101" pitchFamily="2" charset="-122"/>
                <a:hlinkClick r:id="rId3"/>
              </a:rPr>
              <a:t>登月所需的燃料能量比较</a:t>
            </a:r>
            <a:endParaRPr lang="en-TW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102" name="Picture 6" descr="What is Earth? | AMNH">
            <a:extLst>
              <a:ext uri="{FF2B5EF4-FFF2-40B4-BE49-F238E27FC236}">
                <a16:creationId xmlns:a16="http://schemas.microsoft.com/office/drawing/2014/main" id="{8990EB9D-6621-4642-9F2F-7D01E0BD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882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Full Moon Transparent Background PNG | PNG Arts">
            <a:extLst>
              <a:ext uri="{FF2B5EF4-FFF2-40B4-BE49-F238E27FC236}">
                <a16:creationId xmlns:a16="http://schemas.microsoft.com/office/drawing/2014/main" id="{1E073BC5-A5FF-3445-AD7B-F2E6FFEE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8780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Earth? | AMNH">
            <a:extLst>
              <a:ext uri="{FF2B5EF4-FFF2-40B4-BE49-F238E27FC236}">
                <a16:creationId xmlns:a16="http://schemas.microsoft.com/office/drawing/2014/main" id="{9E3A6B67-3E38-7A49-9603-70A1CBA8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701" y="3513042"/>
            <a:ext cx="2000065" cy="20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Full Moon Transparent Background PNG | PNG Arts">
            <a:extLst>
              <a:ext uri="{FF2B5EF4-FFF2-40B4-BE49-F238E27FC236}">
                <a16:creationId xmlns:a16="http://schemas.microsoft.com/office/drawing/2014/main" id="{7E32B514-F02D-444B-B0ED-D8878E83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9599" y="1665879"/>
            <a:ext cx="628459" cy="6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9A43494-9D4B-384F-BD1D-12B1A0B78050}"/>
              </a:ext>
            </a:extLst>
          </p:cNvPr>
          <p:cNvCxnSpPr>
            <a:cxnSpLocks/>
            <a:stCxn id="4102" idx="3"/>
          </p:cNvCxnSpPr>
          <p:nvPr/>
        </p:nvCxnSpPr>
        <p:spPr>
          <a:xfrm flipH="1" flipV="1">
            <a:off x="2041681" y="1826943"/>
            <a:ext cx="616266" cy="2686132"/>
          </a:xfrm>
          <a:prstGeom prst="curvedConnector4">
            <a:avLst>
              <a:gd name="adj1" fmla="val -37094"/>
              <a:gd name="adj2" fmla="val 97723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EC7BB5D-79B7-0F42-BCC9-D4ED1609F3CD}"/>
              </a:ext>
            </a:extLst>
          </p:cNvPr>
          <p:cNvSpPr txBox="1"/>
          <p:nvPr/>
        </p:nvSpPr>
        <p:spPr>
          <a:xfrm>
            <a:off x="640612" y="1174619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Direct</a:t>
            </a:r>
            <a:r>
              <a:rPr lang="zh-CN" altLang="en-US" dirty="0"/>
              <a:t> </a:t>
            </a:r>
            <a:r>
              <a:rPr lang="en-US" altLang="zh-CN" dirty="0"/>
              <a:t>Ascend/Descend</a:t>
            </a:r>
            <a:endParaRPr lang="en-TW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E41A-DAC3-2648-9173-FF46946B21AD}"/>
              </a:ext>
            </a:extLst>
          </p:cNvPr>
          <p:cNvSpPr txBox="1"/>
          <p:nvPr/>
        </p:nvSpPr>
        <p:spPr>
          <a:xfrm>
            <a:off x="3761779" y="1174619"/>
            <a:ext cx="24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Lunar Orbit Rendezvous</a:t>
            </a:r>
            <a:endParaRPr lang="en-TW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22E8C5-844A-B540-A45F-7EE01DCE6C77}"/>
              </a:ext>
            </a:extLst>
          </p:cNvPr>
          <p:cNvSpPr/>
          <p:nvPr/>
        </p:nvSpPr>
        <p:spPr>
          <a:xfrm>
            <a:off x="4421325" y="1527599"/>
            <a:ext cx="977132" cy="98284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D135FCE-6605-F54A-AA95-F376105C6D63}"/>
              </a:ext>
            </a:extLst>
          </p:cNvPr>
          <p:cNvCxnSpPr>
            <a:cxnSpLocks/>
            <a:endCxn id="19" idx="6"/>
          </p:cNvCxnSpPr>
          <p:nvPr/>
        </p:nvCxnSpPr>
        <p:spPr>
          <a:xfrm rot="16200000" flipV="1">
            <a:off x="4434342" y="2983136"/>
            <a:ext cx="2328541" cy="400309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11" y="1532238"/>
            <a:ext cx="5916383" cy="428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1"/>
          <p:cNvSpPr>
            <a:spLocks noChangeArrowheads="1"/>
          </p:cNvSpPr>
          <p:nvPr/>
        </p:nvSpPr>
        <p:spPr bwMode="auto">
          <a:xfrm>
            <a:off x="4721419" y="212692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3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defTabSz="914332">
              <a:defRPr/>
            </a:pPr>
            <a:r>
              <a:rPr lang="zh-CN" altLang="en-US" sz="2400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  <a:cs typeface="Arial" charset="0"/>
                <a:sym typeface="Arial"/>
              </a:rPr>
              <a:t>没有自动化工具的情况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AA8CE5-B171-894C-AB24-1246FEB4F9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8" y="986529"/>
            <a:ext cx="3727501" cy="286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624043-D2F5-BC4E-B828-30F837E095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879" y="3850688"/>
            <a:ext cx="3727502" cy="23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59760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EDDCFD7F-1BE1-4B01-AFBE-DDFEA18E57E6}"/>
    </a:ext>
  </a:extLst>
</a:theme>
</file>

<file path=ppt/theme/theme10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2A9BC227-3AB3-406C-8329-4CEFEE79DCC2}"/>
    </a:ext>
  </a:extLst>
</a:theme>
</file>

<file path=ppt/theme/theme11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rgbClr val="FFC000"/>
          </a:solidFill>
          <a:prstDash val="dash"/>
        </a:ln>
        <a:effectLst/>
      </a:spPr>
      <a:bodyPr rtlCol="0" anchor="ctr"/>
      <a:lstStyle>
        <a:defPPr algn="ctr">
          <a:defRPr sz="1400" kern="0" dirty="0">
            <a:solidFill>
              <a:prstClr val="white"/>
            </a:solidFill>
            <a:latin typeface="微软雅黑"/>
            <a:ea typeface="微软雅黑"/>
          </a:defRPr>
        </a:defPPr>
      </a:lst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2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F83B7A90-6849-4B28-9F74-183CBF209F70}" vid="{53A90845-D694-400D-8EB1-8575F39A85BB}"/>
    </a:ext>
  </a:extLst>
</a:theme>
</file>

<file path=ppt/theme/theme13.xml><?xml version="1.0" encoding="utf-8"?>
<a:theme xmlns:a="http://schemas.openxmlformats.org/drawingml/2006/main" name="15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5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HW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10000"/>
            <a:lumOff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20000"/>
          </a:lnSpc>
          <a:defRPr kumimoji="1" sz="14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6.xml><?xml version="1.0" encoding="utf-8"?>
<a:theme xmlns:a="http://schemas.openxmlformats.org/drawingml/2006/main" name="7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979ACB0-5C34-4EAB-B2E1-3ACF92926748}"/>
    </a:ext>
  </a:extLst>
</a:theme>
</file>

<file path=ppt/theme/theme3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华文细黑"/>
        <a:ea typeface="华文细黑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MS PGothic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6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3" id="{89236CE6-C212-4E21-A709-5A29845C07E7}" vid="{93AF43F5-9356-43F8-AC61-F1E84C228107}"/>
    </a:ext>
  </a:extLst>
</a:theme>
</file>

<file path=ppt/theme/theme8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9.xml><?xml version="1.0" encoding="utf-8"?>
<a:theme xmlns:a="http://schemas.openxmlformats.org/drawingml/2006/main" name="2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1400" dirty="0" smtClean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25383</TotalTime>
  <Words>2741</Words>
  <Application>Microsoft Macintosh PowerPoint</Application>
  <PresentationFormat>Custom</PresentationFormat>
  <Paragraphs>339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35</vt:i4>
      </vt:variant>
    </vt:vector>
  </HeadingPairs>
  <TitlesOfParts>
    <vt:vector size="66" baseType="lpstr">
      <vt:lpstr>.AppleSystemUIFont</vt:lpstr>
      <vt:lpstr>FrutigerNext LT Bold</vt:lpstr>
      <vt:lpstr>FrutigerNext LT Light</vt:lpstr>
      <vt:lpstr>FrutigerNext LT Medium</vt:lpstr>
      <vt:lpstr>FrutigerNext LT Regular</vt:lpstr>
      <vt:lpstr>微软雅黑</vt:lpstr>
      <vt:lpstr>微软雅黑</vt:lpstr>
      <vt:lpstr>黑体</vt:lpstr>
      <vt:lpstr>华文细黑</vt:lpstr>
      <vt:lpstr>STXinwei</vt:lpstr>
      <vt:lpstr>Arial</vt:lpstr>
      <vt:lpstr>Calibri</vt:lpstr>
      <vt:lpstr>Calibri Light</vt:lpstr>
      <vt:lpstr>Lato</vt:lpstr>
      <vt:lpstr>Wingdings</vt:lpstr>
      <vt:lpstr>封面页_图片版 </vt:lpstr>
      <vt:lpstr>结束页</vt:lpstr>
      <vt:lpstr>default</vt:lpstr>
      <vt:lpstr>16_章节页</vt:lpstr>
      <vt:lpstr>Office 主题</vt:lpstr>
      <vt:lpstr>1_内容Copytext </vt:lpstr>
      <vt:lpstr>内容Copytext </vt:lpstr>
      <vt:lpstr>5_章节页</vt:lpstr>
      <vt:lpstr>2_内容Copytext </vt:lpstr>
      <vt:lpstr>3_Title Slide</vt:lpstr>
      <vt:lpstr>2_章节页</vt:lpstr>
      <vt:lpstr>End page</vt:lpstr>
      <vt:lpstr>15_主题1</vt:lpstr>
      <vt:lpstr>3_章节页</vt:lpstr>
      <vt:lpstr>章节页</vt:lpstr>
      <vt:lpstr>7_章节页</vt:lpstr>
      <vt:lpstr>基于系统代数的元语言： 代数化生成系统方案的理论与案例</vt:lpstr>
      <vt:lpstr>PowerPoint Presentation</vt:lpstr>
      <vt:lpstr>PowerPoint Presentation</vt:lpstr>
      <vt:lpstr>跨领域、多层次的系统设计自动化</vt:lpstr>
      <vt:lpstr>系统治理：科学 或 艺术？</vt:lpstr>
      <vt:lpstr>系统代数的研究背景与动机 (AoS Motivation)</vt:lpstr>
      <vt:lpstr>系统代数的研究内容 (AoS Motivation)</vt:lpstr>
      <vt:lpstr>PowerPoint Presentation</vt:lpstr>
      <vt:lpstr>PowerPoint Presentation</vt:lpstr>
      <vt:lpstr>PowerPoint Presentation</vt:lpstr>
      <vt:lpstr>所有的数据类型均为偏序集 （偏序集由有向关系所构成）</vt:lpstr>
      <vt:lpstr>系统建模的有效性指标</vt:lpstr>
      <vt:lpstr>以光速为限的决策影响力空间</vt:lpstr>
      <vt:lpstr>形式化系统设计方法的产业化工具与应用</vt:lpstr>
      <vt:lpstr>辩证系统正确性的形式化表述</vt:lpstr>
      <vt:lpstr>现有的系统描述语言：学习并运用系统建模语言需要相当长的时间</vt:lpstr>
      <vt:lpstr>PowerPoint Presentation</vt:lpstr>
      <vt:lpstr>不同时空层次的计算模型 (Models of Computation)</vt:lpstr>
      <vt:lpstr>整合后的系统将影响其正确性</vt:lpstr>
      <vt:lpstr>系统代数方法论：运用代数法则，在语义空间保证集成多种领域信息的封闭性</vt:lpstr>
      <vt:lpstr>Property Domain Specification： 特性域的运算规则</vt:lpstr>
      <vt:lpstr>函数与多项式的运算均根据箭头的追踪完成</vt:lpstr>
      <vt:lpstr>基于箭头(关系)与标签（命名空间）的运算方法</vt:lpstr>
      <vt:lpstr>Algebraic Methodology： 代数运算与模型空间的封闭性</vt:lpstr>
      <vt:lpstr>演示软件功能</vt:lpstr>
      <vt:lpstr>基于系统代数的集成化开发工具 （Integrated Development Environment, IDE）</vt:lpstr>
      <vt:lpstr>满足代数闭包性(Closure Property)  的集成化系统开发与运营流程  可加速复杂系统的演进速度</vt:lpstr>
      <vt:lpstr>A Roadmap for navigating Data in Spacetime </vt:lpstr>
      <vt:lpstr>系统代数AoS的应用案例：</vt:lpstr>
      <vt:lpstr>系统代数（AoS）的研究成果总结：</vt:lpstr>
      <vt:lpstr>下一步： 通过计算持续精炼系统的不变性（ Searching for Invariants）</vt:lpstr>
      <vt:lpstr>向华为的建议</vt:lpstr>
      <vt:lpstr>向华为在印尼发展的建议</vt:lpstr>
      <vt:lpstr>参考文献（TBD）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minjian (C)</dc:creator>
  <cp:lastModifiedBy>Microsoft Office User</cp:lastModifiedBy>
  <cp:revision>2004</cp:revision>
  <dcterms:created xsi:type="dcterms:W3CDTF">2019-11-04T08:46:32Z</dcterms:created>
  <dcterms:modified xsi:type="dcterms:W3CDTF">2021-10-17T00:19:43Z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(3)hhtIp5sYmN8eNW1rgKHV3CLjUYcDXmcj52BiLr60sBb0NQ5LkDKMf07aY4e3ybMqISUid8CV
PjfZVoL6pEpIsArHUycvWumuKoEyv5FsN72RMKV5jexH0wFUWAr7WCqNYtWN7FUbBhA8WYPz
XxvM/EOjksImRPOI988gQg6JUDkaf5o7OM26kyHttsXVfueZ5H+hVznSLgYZI5UvcHL03yte
YaovLv9PquY88TRTJ1</vt:lpwstr>
  </property>
  <property fmtid="{D5CDD505-2E9C-101B-9397-08002B2CF9AE}" pid="3" name="_2015_ms_pID_7253431">
    <vt:lpwstr>XQzHxhZgUMQxbIRiptcT0oNoQ7TkVoPXBVhNal88/f4IydXiM14uD+
8qyC7+JKf0uPzWRw1Bq4nw/Qp/so4BL3NPH7c6oyocNuZd/gSmWtDwthfRjjPn9W3K3oAi1m
6r0bJaz5yZrnJBJAPKwL8+xWZ0d22WrOzHuind2r7ATu/u3OHwZIjl/BPqh3DiDKqxRJuoYy
SF61pKEKeglLcUd8jGRIIXs9Ngt3Vcx04C/A</vt:lpwstr>
  </property>
  <property fmtid="{D5CDD505-2E9C-101B-9397-08002B2CF9AE}" pid="4" name="_2015_ms_pID_7253432">
    <vt:lpwstr>GTZX12I48zDcBnDtsvnOcFc=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1631927916</vt:lpwstr>
  </property>
</Properties>
</file>